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2141411548" r:id="rId5"/>
    <p:sldId id="288" r:id="rId6"/>
    <p:sldId id="2141411549" r:id="rId7"/>
    <p:sldId id="296" r:id="rId8"/>
    <p:sldId id="278" r:id="rId9"/>
    <p:sldId id="289" r:id="rId10"/>
    <p:sldId id="2141411547" r:id="rId11"/>
    <p:sldId id="290" r:id="rId12"/>
    <p:sldId id="291" r:id="rId13"/>
    <p:sldId id="292" r:id="rId14"/>
    <p:sldId id="293" r:id="rId15"/>
    <p:sldId id="294" r:id="rId16"/>
    <p:sldId id="295" r:id="rId17"/>
    <p:sldId id="297" r:id="rId18"/>
    <p:sldId id="2141411546" r:id="rId19"/>
    <p:sldId id="2141411550" r:id="rId20"/>
    <p:sldId id="2141411543" r:id="rId21"/>
    <p:sldId id="258" r:id="rId22"/>
    <p:sldId id="308" r:id="rId23"/>
    <p:sldId id="2141411544" r:id="rId24"/>
    <p:sldId id="2141411534" r:id="rId25"/>
    <p:sldId id="2141411537" r:id="rId26"/>
    <p:sldId id="2141411551" r:id="rId27"/>
    <p:sldId id="2141411545" r:id="rId28"/>
    <p:sldId id="262" r:id="rId29"/>
  </p:sldIdLst>
  <p:sldSz cx="12192000" cy="6858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Helvetica" pitchFamily="2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99"/>
    <a:srgbClr val="090C37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09/05/2024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4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/>
              <a:t>CONTACT THE GEO TEAM 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"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SPAIN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Placeholder 13" descr="A street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E30F49D6-EE3E-E7E3-01C3-F4DA1CB551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r="22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191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171042" y="272512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171042" y="4222108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+45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professionals recognized for their achievements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E354B-C4A4-67FF-01CB-821F87F781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14" y="3238109"/>
            <a:ext cx="2353944" cy="1353117"/>
          </a:xfrm>
          <a:prstGeom prst="rect">
            <a:avLst/>
          </a:prstGeom>
        </p:spPr>
      </p:pic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+24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awarding excellence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1E4C4FF-9CA2-1226-9493-843794F572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581"/>
          <a:stretch/>
        </p:blipFill>
        <p:spPr>
          <a:xfrm>
            <a:off x="9112979" y="5075576"/>
            <a:ext cx="1855890" cy="153293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pic>
        <p:nvPicPr>
          <p:cNvPr id="2" name="GEO Brand Update Social Video.mp4" descr="GEO Brand Update Social Video.mp4">
            <a:hlinkClick r:id="" action="ppaction://media"/>
            <a:extLst>
              <a:ext uri="{FF2B5EF4-FFF2-40B4-BE49-F238E27FC236}">
                <a16:creationId xmlns:a16="http://schemas.microsoft.com/office/drawing/2014/main" id="{BDE57954-2547-568F-47E6-7EB98C641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solidFill>
              <a:srgbClr val="090C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BRAND VIDEO</a:t>
            </a:r>
          </a:p>
        </p:txBody>
      </p:sp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2865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1124091" y="4425832"/>
            <a:ext cx="4096033" cy="169572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Fellow Global Equity (FGE) designation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Access to Fellows events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Discounts for GEO events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Lifetime membership to GEO post-retirement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600" y="1933765"/>
            <a:ext cx="4382309" cy="2629091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6517185" y="4425831"/>
            <a:ext cx="4719138" cy="169572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082" indent="-285750">
              <a:lnSpc>
                <a:spcPct val="150000"/>
              </a:lnSpc>
              <a:buClr>
                <a:srgbClr val="CFAC67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Established 2001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Apply October to January, announced April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/>
              <a:t>Excellence in Global Share Plans thought leadership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706" y="1955218"/>
            <a:ext cx="4396802" cy="19813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6096000" y="1918525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854995" y="1856871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7854834" y="1875529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>
            <a:off x="201205" y="3854123"/>
            <a:ext cx="11186604" cy="0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3966202" y="5857599"/>
            <a:ext cx="4097312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Join our one-day PERE regional event 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London – 13 November 2024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pic>
        <p:nvPicPr>
          <p:cNvPr id="21" name="Picture 20" descr="A picture containing graphics, font, text, screenshot&#10;&#10;Description automatically generated">
            <a:extLst>
              <a:ext uri="{FF2B5EF4-FFF2-40B4-BE49-F238E27FC236}">
                <a16:creationId xmlns:a16="http://schemas.microsoft.com/office/drawing/2014/main" id="{DE1FF96D-48E2-DAE6-442A-90A08343E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38" y="4013831"/>
            <a:ext cx="3845496" cy="13779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205B4-F954-386A-F6C2-2F2056E5D112}"/>
              </a:ext>
            </a:extLst>
          </p:cNvPr>
          <p:cNvGrpSpPr/>
          <p:nvPr/>
        </p:nvGrpSpPr>
        <p:grpSpPr>
          <a:xfrm>
            <a:off x="201205" y="1695788"/>
            <a:ext cx="3921116" cy="2189853"/>
            <a:chOff x="177588" y="1824662"/>
            <a:chExt cx="3921116" cy="218985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8BB385-4BF2-23F9-BE45-3C9F3CB0F4C1}"/>
                </a:ext>
              </a:extLst>
            </p:cNvPr>
            <p:cNvSpPr txBox="1"/>
            <p:nvPr/>
          </p:nvSpPr>
          <p:spPr>
            <a:xfrm>
              <a:off x="177588" y="3268157"/>
              <a:ext cx="3921116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An introductory course for emerging equity professionals</a:t>
              </a:r>
            </a:p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29, 30 May &amp; 5,6 June 2023</a:t>
              </a:r>
            </a:p>
          </p:txBody>
        </p:sp>
        <p:pic>
          <p:nvPicPr>
            <p:cNvPr id="13" name="Picture 12" descr="A pink and orange logo&#10;&#10;Description automatically generated">
              <a:extLst>
                <a:ext uri="{FF2B5EF4-FFF2-40B4-BE49-F238E27FC236}">
                  <a16:creationId xmlns:a16="http://schemas.microsoft.com/office/drawing/2014/main" id="{281E3764-CEF4-97EB-9752-3C5688DF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45" y="1824662"/>
              <a:ext cx="2699684" cy="12438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current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pic>
        <p:nvPicPr>
          <p:cNvPr id="27" name="Picture 26" descr="A logo with blue and green colors&#10;&#10;Description automatically generated">
            <a:extLst>
              <a:ext uri="{FF2B5EF4-FFF2-40B4-BE49-F238E27FC236}">
                <a16:creationId xmlns:a16="http://schemas.microsoft.com/office/drawing/2014/main" id="{1DBA94B4-6E1B-6BAF-926B-37D18BF1B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6" y="3876935"/>
            <a:ext cx="3022493" cy="16516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48247C-5479-9FD3-3D0E-A3064456494B}"/>
              </a:ext>
            </a:extLst>
          </p:cNvPr>
          <p:cNvSpPr txBox="1"/>
          <p:nvPr/>
        </p:nvSpPr>
        <p:spPr>
          <a:xfrm>
            <a:off x="40940" y="5756618"/>
            <a:ext cx="382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Upcoming webcasts</a:t>
            </a:r>
          </a:p>
          <a:p>
            <a:r>
              <a:rPr lang="en-US" dirty="0"/>
              <a:t>6 June, 6 August, 12 Sept, 17 Sept</a:t>
            </a:r>
          </a:p>
        </p:txBody>
      </p:sp>
      <p:pic>
        <p:nvPicPr>
          <p:cNvPr id="31" name="Picture 30" descr="A close up of a clock&#10;&#10;Description automatically generated">
            <a:extLst>
              <a:ext uri="{FF2B5EF4-FFF2-40B4-BE49-F238E27FC236}">
                <a16:creationId xmlns:a16="http://schemas.microsoft.com/office/drawing/2014/main" id="{696F516E-DC66-766C-46CD-A0C829AF27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8"/>
          <a:stretch/>
        </p:blipFill>
        <p:spPr>
          <a:xfrm>
            <a:off x="7916308" y="3906236"/>
            <a:ext cx="3921112" cy="21548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057115-A1F0-3356-841F-4B6AE0C4760F}"/>
              </a:ext>
            </a:extLst>
          </p:cNvPr>
          <p:cNvSpPr txBox="1"/>
          <p:nvPr/>
        </p:nvSpPr>
        <p:spPr>
          <a:xfrm>
            <a:off x="8165006" y="6087704"/>
            <a:ext cx="382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April to 2 May 2024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BF6D86-7D8B-4629-144C-C64956B9B036}"/>
              </a:ext>
            </a:extLst>
          </p:cNvPr>
          <p:cNvGrpSpPr/>
          <p:nvPr/>
        </p:nvGrpSpPr>
        <p:grpSpPr>
          <a:xfrm>
            <a:off x="3867612" y="1707362"/>
            <a:ext cx="3921116" cy="2119086"/>
            <a:chOff x="145988" y="1824662"/>
            <a:chExt cx="3921116" cy="211908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527BCC-C49A-FC13-EE86-F69CBA2B9A80}"/>
                </a:ext>
              </a:extLst>
            </p:cNvPr>
            <p:cNvSpPr txBox="1"/>
            <p:nvPr/>
          </p:nvSpPr>
          <p:spPr>
            <a:xfrm>
              <a:off x="145988" y="3415398"/>
              <a:ext cx="3921116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Excel essentials for equity professionals</a:t>
              </a:r>
            </a:p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12 June 2024</a:t>
              </a:r>
            </a:p>
          </p:txBody>
        </p:sp>
        <p:pic>
          <p:nvPicPr>
            <p:cNvPr id="37" name="Picture 36" descr="A pink and orange logo&#10;&#10;Description automatically generated">
              <a:extLst>
                <a:ext uri="{FF2B5EF4-FFF2-40B4-BE49-F238E27FC236}">
                  <a16:creationId xmlns:a16="http://schemas.microsoft.com/office/drawing/2014/main" id="{2B9CBCFA-015A-C678-2C6B-EF33D1721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45" y="1824662"/>
              <a:ext cx="2699684" cy="1243854"/>
            </a:xfrm>
            <a:prstGeom prst="rect">
              <a:avLst/>
            </a:prstGeom>
          </p:spPr>
        </p:pic>
      </p:grpSp>
      <p:pic>
        <p:nvPicPr>
          <p:cNvPr id="6" name="Picture 5" descr="A logo for an annual event&#10;&#10;Description automatically generated">
            <a:extLst>
              <a:ext uri="{FF2B5EF4-FFF2-40B4-BE49-F238E27FC236}">
                <a16:creationId xmlns:a16="http://schemas.microsoft.com/office/drawing/2014/main" id="{381FAB24-7277-8750-3F98-31BF3EDFB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95" y="1756947"/>
            <a:ext cx="3849632" cy="1380747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ADFE1080-159E-AED2-04E9-28108BD64845}"/>
              </a:ext>
            </a:extLst>
          </p:cNvPr>
          <p:cNvSpPr txBox="1">
            <a:spLocks/>
          </p:cNvSpPr>
          <p:nvPr/>
        </p:nvSpPr>
        <p:spPr>
          <a:xfrm>
            <a:off x="7993390" y="3275247"/>
            <a:ext cx="4097312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Join us in San Mateo, CA </a:t>
            </a:r>
          </a:p>
          <a:p>
            <a:r>
              <a:rPr lang="en-US" sz="1600" b="0" dirty="0">
                <a:solidFill>
                  <a:schemeClr val="tx1"/>
                </a:solidFill>
                <a:latin typeface="Helvetica" pitchFamily="2" charset="0"/>
              </a:rPr>
              <a:t>18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DEADLINES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803237" y="2787743"/>
            <a:ext cx="0" cy="1997252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7880713" y="2806401"/>
            <a:ext cx="0" cy="1978594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more information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81E9EBE-1D34-BBDD-4984-793364AB3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53" y="2787743"/>
            <a:ext cx="3241617" cy="1460775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3DDFE973-C25C-844C-F249-E58E22D66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" name="Picture 23" descr="A logo with blue and green letters&#10;&#10;Description automatically generated">
            <a:extLst>
              <a:ext uri="{FF2B5EF4-FFF2-40B4-BE49-F238E27FC236}">
                <a16:creationId xmlns:a16="http://schemas.microsoft.com/office/drawing/2014/main" id="{A2201C45-8226-5F28-33AE-82AD96B5C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81" y="2806401"/>
            <a:ext cx="4325387" cy="15513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2ED16C-1421-F477-B226-FD7E429783EB}"/>
              </a:ext>
            </a:extLst>
          </p:cNvPr>
          <p:cNvSpPr txBox="1"/>
          <p:nvPr/>
        </p:nvSpPr>
        <p:spPr>
          <a:xfrm>
            <a:off x="3634558" y="4363069"/>
            <a:ext cx="426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Self-nomination period ends 15 May</a:t>
            </a:r>
          </a:p>
        </p:txBody>
      </p:sp>
      <p:pic>
        <p:nvPicPr>
          <p:cNvPr id="40" name="Picture 39" descr="A blue and yellow logo&#10;&#10;Description automatically generated with medium confidence">
            <a:extLst>
              <a:ext uri="{FF2B5EF4-FFF2-40B4-BE49-F238E27FC236}">
                <a16:creationId xmlns:a16="http://schemas.microsoft.com/office/drawing/2014/main" id="{7847874A-C077-1EBB-1A06-41F03D5B0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16" y="2875715"/>
            <a:ext cx="2887979" cy="141275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C586725-D4E8-6C95-267D-7660387D912D}"/>
              </a:ext>
            </a:extLst>
          </p:cNvPr>
          <p:cNvSpPr txBox="1"/>
          <p:nvPr/>
        </p:nvSpPr>
        <p:spPr>
          <a:xfrm>
            <a:off x="7725380" y="4394269"/>
            <a:ext cx="426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deadline is 1 July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D6A62D-D720-7526-F3E5-79706BAEC4AB}"/>
              </a:ext>
            </a:extLst>
          </p:cNvPr>
          <p:cNvSpPr txBox="1"/>
          <p:nvPr/>
        </p:nvSpPr>
        <p:spPr>
          <a:xfrm>
            <a:off x="-202157" y="4332016"/>
            <a:ext cx="426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Spring review deadline is 31 May</a:t>
            </a:r>
          </a:p>
        </p:txBody>
      </p:sp>
    </p:spTree>
    <p:extLst>
      <p:ext uri="{BB962C8B-B14F-4D97-AF65-F5344CB8AC3E}">
        <p14:creationId xmlns:p14="http://schemas.microsoft.com/office/powerpoint/2010/main" val="1831545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SPAIN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Placeholder 13" descr="A street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E30F49D6-EE3E-E7E3-01C3-F4DA1CB551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r="22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076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92" t="-137" r="36563" b="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adbfbc-c745-4957-ad32-deeae5c62cd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12D551475531448297D557C1CF5CF1" ma:contentTypeVersion="16" ma:contentTypeDescription="Create a new document." ma:contentTypeScope="" ma:versionID="59e1d44b07e509f4236aa689d55c4f01">
  <xsd:schema xmlns:xsd="http://www.w3.org/2001/XMLSchema" xmlns:xs="http://www.w3.org/2001/XMLSchema" xmlns:p="http://schemas.microsoft.com/office/2006/metadata/properties" xmlns:ns3="1cadbfbc-c745-4957-ad32-deeae5c62cd9" xmlns:ns4="15076d1f-9a78-4a4b-82b2-a083916ca28a" targetNamespace="http://schemas.microsoft.com/office/2006/metadata/properties" ma:root="true" ma:fieldsID="63bd6973db421d7083b2caa75604f42d" ns3:_="" ns4:_="">
    <xsd:import namespace="1cadbfbc-c745-4957-ad32-deeae5c62cd9"/>
    <xsd:import namespace="15076d1f-9a78-4a4b-82b2-a083916ca2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dbfbc-c745-4957-ad32-deeae5c62c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76d1f-9a78-4a4b-82b2-a083916ca2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A52D41-C23F-4C33-B5CA-CACDC3E0C6D0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15076d1f-9a78-4a4b-82b2-a083916ca28a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1cadbfbc-c745-4957-ad32-deeae5c62cd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717D1E-6CF1-4F35-8538-78062CC95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dbfbc-c745-4957-ad32-deeae5c62cd9"/>
    <ds:schemaRef ds:uri="15076d1f-9a78-4a4b-82b2-a083916ca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4A1D8D-38D3-417D-939B-7E09209E8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7770</TotalTime>
  <Words>738</Words>
  <Application>Microsoft Office PowerPoint</Application>
  <PresentationFormat>Widescreen</PresentationFormat>
  <Paragraphs>123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Helvetica</vt:lpstr>
      <vt:lpstr>Arial</vt:lpstr>
      <vt:lpstr>Century Gothic</vt:lpstr>
      <vt:lpstr>Verdana</vt:lpstr>
      <vt:lpstr>Wingdings</vt:lpstr>
      <vt:lpstr>Office Theme</vt:lpstr>
      <vt:lpstr>PowerPoint Presentation</vt:lpstr>
      <vt:lpstr>WELCOME TO THE BOSTON CHAPTER MEETING</vt:lpstr>
      <vt:lpstr>WELCOME TO THE SPAIN CHAPTER MEETING</vt:lpstr>
      <vt:lpstr>WELCOME TO THE NORTHERN CALIFORNIA CHAPTER MEETING</vt:lpstr>
      <vt:lpstr>WELCOME TO THE GREATER CHINA CHAPTER MEETING</vt:lpstr>
      <vt:lpstr>WELCOME TO THE DACH CHAPTER MEETING</vt:lpstr>
      <vt:lpstr>WELCOME TO THE FRANCE CHAPTER MEETING</vt:lpstr>
      <vt:lpstr>WELCOME TO THE ISRAEL CHAPTER MEETING</vt:lpstr>
      <vt:lpstr>WELCOME TO THE MELBOURNE CHAPTER MEETING</vt:lpstr>
      <vt:lpstr>WELCOME TO THE NEW YORK CHAPTER MEETING</vt:lpstr>
      <vt:lpstr>WELCOME TO THE SWISS ROMANDIE CHAPTER MEETING</vt:lpstr>
      <vt:lpstr>WELCOME TO THE SYDNEY CHAPTER MEETING</vt:lpstr>
      <vt:lpstr>WELCOME TO THE TORONTO CHAPTER MEETING</vt:lpstr>
      <vt:lpstr>WELCOME TO THE UK AND CHANNEL ISLANDS CHAPTER MEETING</vt:lpstr>
      <vt:lpstr>WELCOME TO THE TEXAS CHAPTER MEETING</vt:lpstr>
      <vt:lpstr>WELCOME TO THE SPAIN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Mary Potter</cp:lastModifiedBy>
  <cp:revision>95</cp:revision>
  <cp:lastPrinted>2023-05-08T12:38:51Z</cp:lastPrinted>
  <dcterms:created xsi:type="dcterms:W3CDTF">2023-02-25T02:40:37Z</dcterms:created>
  <dcterms:modified xsi:type="dcterms:W3CDTF">2024-05-09T13:55:53Z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0x0101000012D551475531448297D557C1CF5CF1</vt:lpwstr>
  </property>
</Properties>
</file>