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9" r:id="rId2"/>
    <p:sldId id="310" r:id="rId3"/>
    <p:sldId id="345" r:id="rId4"/>
    <p:sldId id="294" r:id="rId5"/>
    <p:sldId id="346" r:id="rId6"/>
    <p:sldId id="347" r:id="rId7"/>
    <p:sldId id="348" r:id="rId8"/>
    <p:sldId id="349" r:id="rId9"/>
    <p:sldId id="29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C37"/>
    <a:srgbClr val="009E99"/>
    <a:srgbClr val="F5F5F5"/>
    <a:srgbClr val="FDFDFD"/>
    <a:srgbClr val="5BCAFA"/>
    <a:srgbClr val="00E6BC"/>
    <a:srgbClr val="CEECFD"/>
    <a:srgbClr val="CDF0FF"/>
    <a:srgbClr val="DFF8EC"/>
    <a:srgbClr val="C7F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table with chairs and a view of a golf course through a window&#10;&#10;Description automatically generated">
            <a:extLst>
              <a:ext uri="{FF2B5EF4-FFF2-40B4-BE49-F238E27FC236}">
                <a16:creationId xmlns:a16="http://schemas.microsoft.com/office/drawing/2014/main" id="{D85DFA06-2C33-BFE4-FFF7-68D6A154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6" t="1023" r="1" b="1775"/>
          <a:stretch/>
        </p:blipFill>
        <p:spPr>
          <a:xfrm>
            <a:off x="3700920" y="-47337"/>
            <a:ext cx="9369815" cy="69053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962535" y="-1898634"/>
            <a:ext cx="7106467" cy="9457843"/>
          </a:xfrm>
          <a:custGeom>
            <a:avLst/>
            <a:gdLst>
              <a:gd name="connsiteX0" fmla="*/ 0 w 7191697"/>
              <a:gd name="connsiteY0" fmla="*/ 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0 w 7191697"/>
              <a:gd name="connsiteY4" fmla="*/ 0 h 9782573"/>
              <a:gd name="connsiteX0" fmla="*/ 528312 w 7191697"/>
              <a:gd name="connsiteY0" fmla="*/ 340603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528312 w 7191697"/>
              <a:gd name="connsiteY4" fmla="*/ 3406030 h 9782573"/>
              <a:gd name="connsiteX0" fmla="*/ 203772 w 7191697"/>
              <a:gd name="connsiteY0" fmla="*/ 3319679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203772 w 7191697"/>
              <a:gd name="connsiteY4" fmla="*/ 3319679 h 9782573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191697 w 7229630"/>
              <a:gd name="connsiteY2" fmla="*/ 962345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200597 w 7229630"/>
              <a:gd name="connsiteY2" fmla="*/ 759517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0 w 7025858"/>
              <a:gd name="connsiteY0" fmla="*/ 3160562 h 9457843"/>
              <a:gd name="connsiteX1" fmla="*/ 7025858 w 7025858"/>
              <a:gd name="connsiteY1" fmla="*/ 0 h 9457843"/>
              <a:gd name="connsiteX2" fmla="*/ 6996825 w 7025858"/>
              <a:gd name="connsiteY2" fmla="*/ 7595176 h 9457843"/>
              <a:gd name="connsiteX3" fmla="*/ 2758862 w 7025858"/>
              <a:gd name="connsiteY3" fmla="*/ 9457843 h 9457843"/>
              <a:gd name="connsiteX4" fmla="*/ 0 w 7025858"/>
              <a:gd name="connsiteY4" fmla="*/ 3160562 h 9457843"/>
              <a:gd name="connsiteX0" fmla="*/ 0 w 7075837"/>
              <a:gd name="connsiteY0" fmla="*/ 3171842 h 9457843"/>
              <a:gd name="connsiteX1" fmla="*/ 7075837 w 7075837"/>
              <a:gd name="connsiteY1" fmla="*/ 0 h 9457843"/>
              <a:gd name="connsiteX2" fmla="*/ 7046804 w 7075837"/>
              <a:gd name="connsiteY2" fmla="*/ 7595176 h 9457843"/>
              <a:gd name="connsiteX3" fmla="*/ 2808841 w 7075837"/>
              <a:gd name="connsiteY3" fmla="*/ 9457843 h 9457843"/>
              <a:gd name="connsiteX4" fmla="*/ 0 w 7075837"/>
              <a:gd name="connsiteY4" fmla="*/ 3171842 h 9457843"/>
              <a:gd name="connsiteX0" fmla="*/ 0 w 7106467"/>
              <a:gd name="connsiteY0" fmla="*/ 3152492 h 9457843"/>
              <a:gd name="connsiteX1" fmla="*/ 7106467 w 7106467"/>
              <a:gd name="connsiteY1" fmla="*/ 0 h 9457843"/>
              <a:gd name="connsiteX2" fmla="*/ 7077434 w 7106467"/>
              <a:gd name="connsiteY2" fmla="*/ 7595176 h 9457843"/>
              <a:gd name="connsiteX3" fmla="*/ 2839471 w 7106467"/>
              <a:gd name="connsiteY3" fmla="*/ 9457843 h 9457843"/>
              <a:gd name="connsiteX4" fmla="*/ 0 w 7106467"/>
              <a:gd name="connsiteY4" fmla="*/ 3152492 h 945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467" h="9457843">
                <a:moveTo>
                  <a:pt x="0" y="3152492"/>
                </a:moveTo>
                <a:lnTo>
                  <a:pt x="7106467" y="0"/>
                </a:lnTo>
                <a:lnTo>
                  <a:pt x="7077434" y="7595176"/>
                </a:lnTo>
                <a:lnTo>
                  <a:pt x="2839471" y="9457843"/>
                </a:lnTo>
                <a:lnTo>
                  <a:pt x="0" y="31524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13F82B-D0B3-C419-9644-EFDD2E76E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05" r="-1" b="43986"/>
          <a:stretch/>
        </p:blipFill>
        <p:spPr>
          <a:xfrm rot="10800000">
            <a:off x="433310" y="-47336"/>
            <a:ext cx="4172776" cy="22831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A6D951-F80E-5439-9A17-5592C8AC6510}"/>
              </a:ext>
            </a:extLst>
          </p:cNvPr>
          <p:cNvSpPr txBox="1"/>
          <p:nvPr userDrawn="1"/>
        </p:nvSpPr>
        <p:spPr>
          <a:xfrm>
            <a:off x="676501" y="4416256"/>
            <a:ext cx="322034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dirty="0">
                <a:solidFill>
                  <a:schemeClr val="bg1"/>
                </a:solidFill>
                <a:latin typeface="Arial" panose="020B0604020202020204" pitchFamily="34" charset="0"/>
              </a:rPr>
              <a:t>Par3 at Poplar Creek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dirty="0">
                <a:solidFill>
                  <a:schemeClr val="bg1"/>
                </a:solidFill>
                <a:latin typeface="Arial" panose="020B0604020202020204" pitchFamily="34" charset="0"/>
              </a:rPr>
              <a:t>1700 Coyote Point Drive, San Mateo, CA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dirty="0">
                <a:solidFill>
                  <a:schemeClr val="bg1"/>
                </a:solidFill>
                <a:latin typeface="Arial" panose="020B0604020202020204" pitchFamily="34" charset="0"/>
              </a:rPr>
              <a:t>United States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9E5EE6-8D8D-F8A1-EB12-9897721145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696" y="2417415"/>
            <a:ext cx="5152096" cy="18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056" y="2337449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056" y="3188520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056" y="3787919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9B1F3-74CC-C50D-8B11-856C7AADCAA1}"/>
              </a:ext>
            </a:extLst>
          </p:cNvPr>
          <p:cNvSpPr/>
          <p:nvPr userDrawn="1"/>
        </p:nvSpPr>
        <p:spPr>
          <a:xfrm rot="16200000">
            <a:off x="8763001" y="3243106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68857A06-A968-1016-445B-5F2861488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76" y="5663381"/>
            <a:ext cx="3593735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B299198-CEDB-5DD8-FDE0-FAF1D73101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7569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F59E85D-9050-A1EB-05B1-A2EA92CB1B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7569" y="609623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7371502-1BF2-0016-34B7-65D1E2A9C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7569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3AD0BC-4E8D-36BC-A185-B5B7C46099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7569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FF706C-CB0A-14A3-4F09-5524103DA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54806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4DB27A0-66D4-25FA-8E5A-C44E968F84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806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96A93BE-C136-A632-5C95-013131AA0A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806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A8A234E-538B-F1C7-23BA-D4A162D010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82043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91747D3-EE20-5927-E111-8831A8439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2043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A321C34-E860-E3F7-4872-BF46AA8BD0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2043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270EE0-3F2F-23A2-6373-7F4FF8624C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27569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31D76ADA-199D-A39C-DA40-903621F493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27569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62D1E1A5-77D3-DF9A-6BDE-1825BF6674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27569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6803979B-C50B-D196-59CA-D59528F9C2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54806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1262C709-8122-1AC0-E563-F3CAD11F66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54806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73A7D04D-635F-DF1F-1078-85BCD379F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54806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5DAABD9-5F6E-6D66-924E-31775FDFFEB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82043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14CD272-B303-6AA0-9BA0-E937821C26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2043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093DFCD-184F-BC31-7BA0-1C90461514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2043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360658-F756-8917-4E92-19805CAF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0" y="-79061"/>
            <a:ext cx="2364296" cy="2522419"/>
          </a:xfrm>
          <a:prstGeom prst="rect">
            <a:avLst/>
          </a:prstGeom>
        </p:spPr>
      </p:pic>
      <p:pic>
        <p:nvPicPr>
          <p:cNvPr id="2" name="Picture 1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296DF3FF-4395-C129-B1F3-88BF0CBC92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76" y="5663381"/>
            <a:ext cx="3593735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able with chairs and a view of a golf course through a window&#10;&#10;Description automatically generated">
            <a:extLst>
              <a:ext uri="{FF2B5EF4-FFF2-40B4-BE49-F238E27FC236}">
                <a16:creationId xmlns:a16="http://schemas.microsoft.com/office/drawing/2014/main" id="{356CF2DC-B422-0E69-BB71-8DB54A052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60680"/>
            <a:ext cx="8859817" cy="82528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D67C128-5EF6-3C2A-59C8-2EE5F5FE0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7199" y="1110764"/>
            <a:ext cx="6565899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3B58E8-085C-A0F8-2536-B78D16B436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7200" y="1835275"/>
            <a:ext cx="65659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D0C2F26-F008-63E1-45FC-206C4E32AE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7200" y="2308115"/>
            <a:ext cx="6565900" cy="16996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buFont typeface="Wingdings" panose="05000000000000000000" pitchFamily="2" charset="2"/>
              <a:buChar char="q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07CCDEB-E35D-B973-7E77-D823A5598A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27534" y="-1610728"/>
            <a:ext cx="3700463" cy="3616679"/>
          </a:xfrm>
          <a:prstGeom prst="rect">
            <a:avLst/>
          </a:prstGeom>
        </p:spPr>
      </p:pic>
      <p:pic>
        <p:nvPicPr>
          <p:cNvPr id="17" name="Picture 16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33F985F7-6BC1-DFB1-D041-64B4CA2489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76" y="5663381"/>
            <a:ext cx="3593735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9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7E5E77-37C0-C452-1724-69FB5E7BCD13}"/>
              </a:ext>
            </a:extLst>
          </p:cNvPr>
          <p:cNvSpPr/>
          <p:nvPr userDrawn="1"/>
        </p:nvSpPr>
        <p:spPr>
          <a:xfrm>
            <a:off x="24512" y="-2"/>
            <a:ext cx="4610100" cy="685800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59A232-A643-E514-3B6D-811993967B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91658" y="16873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1BF0348D-07BA-559D-4B81-189F822EA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66558" y="16619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2D2F164C-1FFF-1464-7F59-16A44664AA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41458" y="16238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4B729F2-1FD4-8A3B-0F30-F7E3DBCE9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11D1CC2-04A1-D6A5-A6AC-BD217D798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>
            <a:off x="2982024" y="4893548"/>
            <a:ext cx="3642361" cy="199292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527A0C0-8CB9-2CF3-79E2-C2445BF238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4" name="Picture 3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D9FFB70E-9B6A-43EE-0725-490E55D2EB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76" y="5663381"/>
            <a:ext cx="3593735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990A3F-D566-D16D-CAE7-E58EA27C7A6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B7EF5D5-A2FC-29DB-DD5D-8411250C40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87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646C63B-5E8A-B697-0679-67A7663CF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87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22C80A4-8ADF-E527-3BCB-6C6A8646EE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487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170F5AC-98E3-2511-697A-ACDC5545C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487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EE1485-DF58-6718-4ADB-02E76286C2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487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60DF3FA-DBC2-EC9D-0CBA-57B28D3642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487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E5359AA-7BA0-826E-8827-AC40B10460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87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223A107-D318-D224-5403-B307D03AD7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487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D1E6CD9-835C-530F-83E4-5F96A144F1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487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2FC2CFC-57E0-4871-7AC5-6AADE3442A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912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BC5A5EB0-E4C6-6C90-5DA9-AB02E5EC3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912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02F2427-05EC-7F7A-6A94-4BEF0ABD0B6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912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50F450A-86E7-8A9B-1161-BEE3BE37A0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12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18BEE5AE-F493-01B9-3D87-C450AE82FA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912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A23A13A-B5F2-A426-EC2A-5E5D63981A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912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3412272C-720E-F4B4-6F25-3A3A5C2714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9B75FF6-A370-1B72-CCD3-CF2A940F48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912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E3B1029-DDF4-5586-0D02-79DD53007B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912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C52198-BB95-E3EC-E19F-213D9533B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218662" y="-1"/>
            <a:ext cx="4172776" cy="2283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DFE83-F7CE-DFD8-FF20-711156E7E736}"/>
              </a:ext>
            </a:extLst>
          </p:cNvPr>
          <p:cNvSpPr/>
          <p:nvPr userDrawn="1"/>
        </p:nvSpPr>
        <p:spPr>
          <a:xfrm rot="16200000">
            <a:off x="1366996" y="3243104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8A0D670-AC8B-DE2C-39D1-30190965D3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5" name="Picture 4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E8F526D9-7394-5001-F55E-584414F401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76" y="5663381"/>
            <a:ext cx="3593735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able with chairs and a view of a golf course through a window&#10;&#10;Description automatically generated">
            <a:extLst>
              <a:ext uri="{FF2B5EF4-FFF2-40B4-BE49-F238E27FC236}">
                <a16:creationId xmlns:a16="http://schemas.microsoft.com/office/drawing/2014/main" id="{D0A34011-22E5-E6E0-756E-CD83EBEC4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893574" cy="40488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77B58A-A77C-D8A7-229C-FBF4AA1B0E9B}"/>
              </a:ext>
            </a:extLst>
          </p:cNvPr>
          <p:cNvSpPr/>
          <p:nvPr userDrawn="1"/>
        </p:nvSpPr>
        <p:spPr>
          <a:xfrm>
            <a:off x="0" y="3101418"/>
            <a:ext cx="3893574" cy="3756581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5863" y="1090118"/>
            <a:ext cx="645795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5862" y="3745074"/>
            <a:ext cx="6309401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45863" y="543880"/>
            <a:ext cx="6309401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8E46C9D-F7BC-6E4D-B1CF-2D262687C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05" r="-1" b="43986"/>
          <a:stretch/>
        </p:blipFill>
        <p:spPr>
          <a:xfrm rot="10800000">
            <a:off x="-73569" y="-122550"/>
            <a:ext cx="4172776" cy="2283137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5BA97DB-146D-E839-7E63-7193D72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993" y="4048810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4" name="Picture 3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08E922FF-138B-058C-EF39-66B9481B689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76" y="5663381"/>
            <a:ext cx="3593735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2417192" y="-3438344"/>
            <a:ext cx="7272343" cy="10534447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175" y="1217938"/>
            <a:ext cx="571500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5176" y="3872895"/>
            <a:ext cx="5715000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15176" y="671700"/>
            <a:ext cx="57150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0A78CBB-3FE4-38BF-1ED8-E61D05132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209819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4D3B9E-DE08-72F8-9128-6E68F9E54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250" y="-2568312"/>
            <a:ext cx="4795650" cy="4687069"/>
          </a:xfrm>
          <a:prstGeom prst="rect">
            <a:avLst/>
          </a:prstGeom>
        </p:spPr>
      </p:pic>
      <p:pic>
        <p:nvPicPr>
          <p:cNvPr id="10" name="Picture 9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ABB06DDF-7F52-1653-FF0A-28F37DB7F4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76" y="5663381"/>
            <a:ext cx="3593735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chairs and a view of a golf course through a window&#10;&#10;Description automatically generated">
            <a:extLst>
              <a:ext uri="{FF2B5EF4-FFF2-40B4-BE49-F238E27FC236}">
                <a16:creationId xmlns:a16="http://schemas.microsoft.com/office/drawing/2014/main" id="{4FE350E3-1B04-6C3D-47C0-235898EE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739"/>
          <a:stretch/>
        </p:blipFill>
        <p:spPr>
          <a:xfrm>
            <a:off x="-2881661" y="-27922"/>
            <a:ext cx="9369815" cy="69034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702884-922B-1F30-E282-104D1EF06CAA}"/>
              </a:ext>
            </a:extLst>
          </p:cNvPr>
          <p:cNvSpPr/>
          <p:nvPr userDrawn="1"/>
        </p:nvSpPr>
        <p:spPr>
          <a:xfrm>
            <a:off x="3048000" y="-36704"/>
            <a:ext cx="9144000" cy="6903496"/>
          </a:xfrm>
          <a:custGeom>
            <a:avLst/>
            <a:gdLst>
              <a:gd name="connsiteX0" fmla="*/ 0 w 9283700"/>
              <a:gd name="connsiteY0" fmla="*/ 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0 w 9283700"/>
              <a:gd name="connsiteY4" fmla="*/ 0 h 6878096"/>
              <a:gd name="connsiteX0" fmla="*/ 4343400 w 9283700"/>
              <a:gd name="connsiteY0" fmla="*/ 1270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4343400 w 9283700"/>
              <a:gd name="connsiteY4" fmla="*/ 12700 h 6878096"/>
              <a:gd name="connsiteX0" fmla="*/ 3594100 w 9283700"/>
              <a:gd name="connsiteY0" fmla="*/ 0 h 6903496"/>
              <a:gd name="connsiteX1" fmla="*/ 9283700 w 9283700"/>
              <a:gd name="connsiteY1" fmla="*/ 25400 h 6903496"/>
              <a:gd name="connsiteX2" fmla="*/ 9283700 w 9283700"/>
              <a:gd name="connsiteY2" fmla="*/ 6903496 h 6903496"/>
              <a:gd name="connsiteX3" fmla="*/ 0 w 9283700"/>
              <a:gd name="connsiteY3" fmla="*/ 6903496 h 6903496"/>
              <a:gd name="connsiteX4" fmla="*/ 3594100 w 9283700"/>
              <a:gd name="connsiteY4" fmla="*/ 0 h 6903496"/>
              <a:gd name="connsiteX0" fmla="*/ 3149600 w 8839200"/>
              <a:gd name="connsiteY0" fmla="*/ 0 h 6954296"/>
              <a:gd name="connsiteX1" fmla="*/ 8839200 w 8839200"/>
              <a:gd name="connsiteY1" fmla="*/ 25400 h 6954296"/>
              <a:gd name="connsiteX2" fmla="*/ 8839200 w 8839200"/>
              <a:gd name="connsiteY2" fmla="*/ 6903496 h 6954296"/>
              <a:gd name="connsiteX3" fmla="*/ 0 w 8839200"/>
              <a:gd name="connsiteY3" fmla="*/ 6954296 h 6954296"/>
              <a:gd name="connsiteX4" fmla="*/ 3149600 w 8839200"/>
              <a:gd name="connsiteY4" fmla="*/ 0 h 6954296"/>
              <a:gd name="connsiteX0" fmla="*/ 3454400 w 9144000"/>
              <a:gd name="connsiteY0" fmla="*/ 0 h 6928896"/>
              <a:gd name="connsiteX1" fmla="*/ 9144000 w 9144000"/>
              <a:gd name="connsiteY1" fmla="*/ 25400 h 6928896"/>
              <a:gd name="connsiteX2" fmla="*/ 9144000 w 9144000"/>
              <a:gd name="connsiteY2" fmla="*/ 6903496 h 6928896"/>
              <a:gd name="connsiteX3" fmla="*/ 0 w 9144000"/>
              <a:gd name="connsiteY3" fmla="*/ 6928896 h 6928896"/>
              <a:gd name="connsiteX4" fmla="*/ 3454400 w 9144000"/>
              <a:gd name="connsiteY4" fmla="*/ 0 h 69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928896">
                <a:moveTo>
                  <a:pt x="3454400" y="0"/>
                </a:moveTo>
                <a:lnTo>
                  <a:pt x="9144000" y="25400"/>
                </a:lnTo>
                <a:lnTo>
                  <a:pt x="9144000" y="6903496"/>
                </a:lnTo>
                <a:lnTo>
                  <a:pt x="0" y="6928896"/>
                </a:lnTo>
                <a:lnTo>
                  <a:pt x="3454400" y="0"/>
                </a:lnTo>
                <a:close/>
              </a:path>
            </a:pathLst>
          </a:custGeom>
          <a:solidFill>
            <a:srgbClr val="090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ADC95-02BC-BBCB-D08A-027EF0F54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531" y="2263967"/>
            <a:ext cx="5110424" cy="1017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75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SESSION TITLE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03518D-BEBA-9974-C780-261DA41BF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531" y="3202947"/>
            <a:ext cx="5331484" cy="286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65000"/>
              </a:lnSpc>
              <a:spcBef>
                <a:spcPts val="0"/>
              </a:spcBef>
              <a:buNone/>
              <a:defRPr sz="2000">
                <a:solidFill>
                  <a:srgbClr val="5BCAFA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38B9AB-632C-767E-1908-B618B161AA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8531" y="3794699"/>
            <a:ext cx="5331484" cy="86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0BBB7F-318A-2417-5E8C-B7A445FD0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05" r="-1" b="43986"/>
          <a:stretch/>
        </p:blipFill>
        <p:spPr>
          <a:xfrm rot="10800000">
            <a:off x="8129754" y="-19170"/>
            <a:ext cx="4172776" cy="22831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3BCECC-C669-02E0-1F77-80AB55B984D6}"/>
              </a:ext>
            </a:extLst>
          </p:cNvPr>
          <p:cNvSpPr/>
          <p:nvPr userDrawn="1"/>
        </p:nvSpPr>
        <p:spPr>
          <a:xfrm rot="17791182">
            <a:off x="851409" y="3211769"/>
            <a:ext cx="7950452" cy="414364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66F548-953E-30EF-C90C-753715445B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3460" y="5297011"/>
            <a:ext cx="3679989" cy="131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16613-17EF-CF81-C7BC-35854F2A9554}"/>
              </a:ext>
            </a:extLst>
          </p:cNvPr>
          <p:cNvSpPr/>
          <p:nvPr userDrawn="1"/>
        </p:nvSpPr>
        <p:spPr>
          <a:xfrm>
            <a:off x="8315256" y="-11163"/>
            <a:ext cx="3902110" cy="1281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EE2C57-64E8-EE4F-6AE8-42D453E4B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4943"/>
          <a:stretch/>
        </p:blipFill>
        <p:spPr>
          <a:xfrm>
            <a:off x="8524001" y="-11161"/>
            <a:ext cx="3506200" cy="154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3EEAC2-F06C-287D-2FA9-696A39E4153E}"/>
              </a:ext>
            </a:extLst>
          </p:cNvPr>
          <p:cNvSpPr/>
          <p:nvPr userDrawn="1"/>
        </p:nvSpPr>
        <p:spPr>
          <a:xfrm>
            <a:off x="-1" y="-11161"/>
            <a:ext cx="8289890" cy="1272352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58CC320-D9C2-BFB4-1A90-912C385B3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71" y="330478"/>
            <a:ext cx="7762001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B018580-8365-85AE-E6C1-A1374CCFD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570" y="1536700"/>
            <a:ext cx="11022165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FFE5-5781-FE7F-3E1D-8658DE683AE8}"/>
              </a:ext>
            </a:extLst>
          </p:cNvPr>
          <p:cNvSpPr/>
          <p:nvPr userDrawn="1"/>
        </p:nvSpPr>
        <p:spPr>
          <a:xfrm rot="16200000">
            <a:off x="7488508" y="443796"/>
            <a:ext cx="1281706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F898A01A-D8DA-6637-718B-4591D6E3C3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76" y="5663381"/>
            <a:ext cx="3593735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942231-C191-F076-809F-D61A7F58A992}"/>
              </a:ext>
            </a:extLst>
          </p:cNvPr>
          <p:cNvSpPr/>
          <p:nvPr userDrawn="1"/>
        </p:nvSpPr>
        <p:spPr>
          <a:xfrm>
            <a:off x="0" y="0"/>
            <a:ext cx="4610100" cy="6718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0AF109-D45B-7329-8A75-519DE5560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5"/>
            <a:ext cx="6591300" cy="3407903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FEA6B7-FF31-4A80-5AC7-EB57151DA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209640" y="-1218431"/>
            <a:ext cx="2693685" cy="51305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304B94-0A4D-E975-846B-A48315A59911}"/>
              </a:ext>
            </a:extLst>
          </p:cNvPr>
          <p:cNvSpPr/>
          <p:nvPr userDrawn="1"/>
        </p:nvSpPr>
        <p:spPr>
          <a:xfrm>
            <a:off x="-8792" y="6486211"/>
            <a:ext cx="4618892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22F1515-C506-37AC-64AB-FA9076743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509" y="2686904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6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 SLIDE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10" name="Picture 9" descr="A logo for an annual event&#10;&#10;Description automatically generated">
            <a:extLst>
              <a:ext uri="{FF2B5EF4-FFF2-40B4-BE49-F238E27FC236}">
                <a16:creationId xmlns:a16="http://schemas.microsoft.com/office/drawing/2014/main" id="{17AE43E4-5FA1-B9A6-FE46-4C6AA79EF6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92" y="4814930"/>
            <a:ext cx="4424516" cy="13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70708-F9A0-A60B-9558-B80C67BF13D0}"/>
              </a:ext>
            </a:extLst>
          </p:cNvPr>
          <p:cNvSpPr/>
          <p:nvPr userDrawn="1"/>
        </p:nvSpPr>
        <p:spPr>
          <a:xfrm>
            <a:off x="0" y="0"/>
            <a:ext cx="12192000" cy="5358581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4DEDE38-4A82-053A-9FD3-A1CEA7EE0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76" t="47164"/>
          <a:stretch/>
        </p:blipFill>
        <p:spPr>
          <a:xfrm>
            <a:off x="0" y="0"/>
            <a:ext cx="2557840" cy="24241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26B33-CC86-FD4F-FA66-9771444830F7}"/>
              </a:ext>
            </a:extLst>
          </p:cNvPr>
          <p:cNvSpPr/>
          <p:nvPr userDrawn="1"/>
        </p:nvSpPr>
        <p:spPr>
          <a:xfrm rot="16200000">
            <a:off x="9326818" y="2493392"/>
            <a:ext cx="5358579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4E990592-FB49-1F1B-C715-C1E9B4FA41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76" y="5663381"/>
            <a:ext cx="3593735" cy="1075664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C6B1DD-1E97-4459-D6F1-DEEBC8E144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3775" y="2054963"/>
            <a:ext cx="5505450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94200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967E2-075F-CDC1-23C9-DF51C799B42A}"/>
              </a:ext>
            </a:extLst>
          </p:cNvPr>
          <p:cNvSpPr/>
          <p:nvPr userDrawn="1"/>
        </p:nvSpPr>
        <p:spPr>
          <a:xfrm>
            <a:off x="0" y="4445000"/>
            <a:ext cx="12192000" cy="244862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3E7883-C19D-7DDD-50A4-6F25E632A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274" y="919499"/>
            <a:ext cx="98647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1AF40B1-6390-E127-1351-C0B83050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6274" y="1710409"/>
            <a:ext cx="9864726" cy="1213346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C02A82F-01AD-92A1-2E2B-126C92817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345" r="49305"/>
          <a:stretch/>
        </p:blipFill>
        <p:spPr>
          <a:xfrm rot="5400000">
            <a:off x="2758070" y="4049287"/>
            <a:ext cx="1996921" cy="36205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B63E2D-C216-C0EF-7F47-C53110906866}"/>
              </a:ext>
            </a:extLst>
          </p:cNvPr>
          <p:cNvSpPr/>
          <p:nvPr userDrawn="1"/>
        </p:nvSpPr>
        <p:spPr>
          <a:xfrm>
            <a:off x="0" y="4445000"/>
            <a:ext cx="12192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4B4575-A92D-92AD-FAE7-BEBDD2D4E1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6173" y="5366013"/>
            <a:ext cx="3504827" cy="12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9656F-A969-FBBD-D86F-AFADE8489E0A}"/>
              </a:ext>
            </a:extLst>
          </p:cNvPr>
          <p:cNvSpPr/>
          <p:nvPr userDrawn="1"/>
        </p:nvSpPr>
        <p:spPr>
          <a:xfrm>
            <a:off x="0" y="0"/>
            <a:ext cx="12192000" cy="1464881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F085F4-1C2C-955A-E7E7-264BAA262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495385"/>
            <a:ext cx="667385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2F919C-2620-0FCF-7834-82994F2F1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097" y="2315753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D20F6C-59C3-9DD5-7314-C77CFCE2C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097" y="2919211"/>
            <a:ext cx="10757806" cy="1417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762C324-9CBD-B487-E44E-A29BC691B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097" y="1696087"/>
            <a:ext cx="10757806" cy="39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91627B-C1B8-A4BE-1CE6-E2B0209C9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9492904" y="-801080"/>
            <a:ext cx="1771015" cy="3373178"/>
          </a:xfrm>
          <a:prstGeom prst="rect">
            <a:avLst/>
          </a:prstGeom>
        </p:spPr>
      </p:pic>
      <p:pic>
        <p:nvPicPr>
          <p:cNvPr id="2" name="Picture 1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4FBE8045-4E42-1B61-D612-AA25FFAAEC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76" y="5663381"/>
            <a:ext cx="3593735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4A80583-60A7-4C3B-E682-F274732A7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206252"/>
            <a:ext cx="4076700" cy="18110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2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ECB7E40-00DC-D2BA-BF83-7DCBB7FEA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329464" y="-1069439"/>
            <a:ext cx="2364296" cy="4503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379C8E-4482-F5D5-39B5-02A29C115D67}"/>
              </a:ext>
            </a:extLst>
          </p:cNvPr>
          <p:cNvSpPr/>
          <p:nvPr userDrawn="1"/>
        </p:nvSpPr>
        <p:spPr>
          <a:xfrm>
            <a:off x="0" y="6486211"/>
            <a:ext cx="46101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9B6FCDB9-E0FF-18C9-0FDE-8830D92EB6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76" y="5663381"/>
            <a:ext cx="3593735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5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147" y="365292"/>
            <a:ext cx="1059180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147" y="1151117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47" y="1685271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Picture 2" descr="A logo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67188C8D-04D5-C518-38A0-C22C3C731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576" y="5663381"/>
            <a:ext cx="3593735" cy="107566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FB5C3E8-2CBC-8507-FD22-EFB6C82388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4790" y="-1405655"/>
            <a:ext cx="3242123" cy="31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49" r:id="rId3"/>
    <p:sldLayoutId id="2147483651" r:id="rId4"/>
    <p:sldLayoutId id="2147483653" r:id="rId5"/>
    <p:sldLayoutId id="2147483656" r:id="rId6"/>
    <p:sldLayoutId id="2147483658" r:id="rId7"/>
    <p:sldLayoutId id="2147483657" r:id="rId8"/>
    <p:sldLayoutId id="2147483675" r:id="rId9"/>
    <p:sldLayoutId id="2147483659" r:id="rId10"/>
    <p:sldLayoutId id="2147483660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/event-speaker" TargetMode="External"/><Relationship Id="rId2" Type="http://schemas.openxmlformats.org/officeDocument/2006/relationships/hyperlink" Target="https://14th-norcal-forum.events.globalequity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aitlyn.hallman@globalequity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" TargetMode="External"/><Relationship Id="rId2" Type="http://schemas.openxmlformats.org/officeDocument/2006/relationships/hyperlink" Target="https://www.globalequity.org/cpe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912C4-2AAA-A83D-1C2B-ED04B3216DD2}"/>
              </a:ext>
            </a:extLst>
          </p:cNvPr>
          <p:cNvSpPr/>
          <p:nvPr/>
        </p:nvSpPr>
        <p:spPr>
          <a:xfrm>
            <a:off x="4606834" y="3678230"/>
            <a:ext cx="7585166" cy="3179770"/>
          </a:xfrm>
          <a:prstGeom prst="rect">
            <a:avLst/>
          </a:prstGeom>
          <a:solidFill>
            <a:srgbClr val="CE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9C0FE-66D8-835F-C55C-0F8DEFD748A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7225" y="3301253"/>
            <a:ext cx="3486150" cy="178107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3320"/>
              </a:lnSpc>
              <a:buNone/>
            </a:pPr>
            <a:r>
              <a:rPr lang="en-US" sz="3600" b="1" dirty="0">
                <a:solidFill>
                  <a:schemeClr val="bg1"/>
                </a:solidFill>
              </a:rPr>
              <a:t>WELCOME SPEAKERS!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236D-7FB0-8061-F8E8-1B3CFF6C7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0972" y="4710024"/>
            <a:ext cx="6591300" cy="3407903"/>
          </a:xfrm>
        </p:spPr>
        <p:txBody>
          <a:bodyPr/>
          <a:lstStyle/>
          <a:p>
            <a:pPr marL="342900" indent="-342900">
              <a:buClr>
                <a:srgbClr val="090C37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009E99"/>
                </a:solidFill>
              </a:rPr>
              <a:t>Register via the </a:t>
            </a:r>
            <a:r>
              <a:rPr lang="en-US" sz="1600" b="1" dirty="0">
                <a:solidFill>
                  <a:srgbClr val="FF0000"/>
                </a:solidFill>
                <a:hlinkClick r:id="rId2"/>
              </a:rPr>
              <a:t>conference registration page </a:t>
            </a:r>
            <a:r>
              <a:rPr lang="en-US" sz="1600" b="1" dirty="0">
                <a:solidFill>
                  <a:srgbClr val="009E99"/>
                </a:solidFill>
              </a:rPr>
              <a:t>on </a:t>
            </a:r>
            <a:r>
              <a:rPr lang="en-US" sz="1600" b="1" dirty="0" err="1">
                <a:solidFill>
                  <a:srgbClr val="009E99"/>
                </a:solidFill>
              </a:rPr>
              <a:t>myGEO</a:t>
            </a:r>
            <a:r>
              <a:rPr lang="en-US" sz="1600" b="1" dirty="0">
                <a:solidFill>
                  <a:srgbClr val="009E99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ASAP.</a:t>
            </a: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buClr>
                <a:srgbClr val="090C37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All speakers are deemed to have accepted GEO’s </a:t>
            </a:r>
            <a:r>
              <a:rPr lang="en-US" sz="1600" b="1" dirty="0">
                <a:solidFill>
                  <a:srgbClr val="009E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terms and conditions</a:t>
            </a:r>
            <a:r>
              <a:rPr lang="en-US" sz="1600" dirty="0">
                <a:solidFill>
                  <a:srgbClr val="009E99"/>
                </a:solidFill>
              </a:rPr>
              <a:t>.</a:t>
            </a:r>
          </a:p>
          <a:p>
            <a:pPr marL="342900" indent="-342900">
              <a:buClr>
                <a:srgbClr val="090C37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Provide your </a:t>
            </a:r>
            <a:r>
              <a:rPr lang="en-US" sz="1600" b="1" dirty="0">
                <a:solidFill>
                  <a:schemeClr val="tx1"/>
                </a:solidFill>
              </a:rPr>
              <a:t>final presentation slides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a bio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chemeClr val="tx1"/>
                </a:solidFill>
              </a:rPr>
              <a:t>high-resolution headshot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our website</a:t>
            </a:r>
            <a:r>
              <a:rPr lang="en-US" sz="1600" b="1" dirty="0">
                <a:solidFill>
                  <a:schemeClr val="tx1"/>
                </a:solidFill>
              </a:rPr>
              <a:t> or directly to </a:t>
            </a:r>
            <a:r>
              <a:rPr lang="en-US" sz="1600" b="1" dirty="0">
                <a:solidFill>
                  <a:schemeClr val="tx1"/>
                </a:solidFill>
                <a:hlinkClick r:id="rId4"/>
              </a:rPr>
              <a:t>Kaitlyn Hallman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These may be used on GEO’s website, marketing and social media.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AB949-886C-5446-FDF4-EC4FD0D97376}"/>
              </a:ext>
            </a:extLst>
          </p:cNvPr>
          <p:cNvSpPr txBox="1"/>
          <p:nvPr/>
        </p:nvSpPr>
        <p:spPr>
          <a:xfrm>
            <a:off x="5050972" y="3972164"/>
            <a:ext cx="668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</a:rPr>
              <a:t>IMPORTANT SPEAKER ACTION ITEMS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6 September 2024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39A9E7C-AF11-B04A-10A8-8CB4029F90E9}"/>
              </a:ext>
            </a:extLst>
          </p:cNvPr>
          <p:cNvSpPr txBox="1">
            <a:spLocks/>
          </p:cNvSpPr>
          <p:nvPr/>
        </p:nvSpPr>
        <p:spPr>
          <a:xfrm>
            <a:off x="4925101" y="1162507"/>
            <a:ext cx="7040645" cy="2435169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A55CF7"/>
              </a:buClr>
            </a:pPr>
            <a:r>
              <a:rPr lang="en-US" sz="1200" dirty="0">
                <a:latin typeface="Arial" panose="020B0604020202020204" pitchFamily="34" charset="0"/>
              </a:rPr>
              <a:t>Please use this template for your slides. More slide options can be found in the slide master.</a:t>
            </a:r>
          </a:p>
          <a:p>
            <a:pPr marL="285750" indent="-285750">
              <a:buClr>
                <a:srgbClr val="A55CF7"/>
              </a:buClr>
            </a:pPr>
            <a:r>
              <a:rPr lang="en-US" sz="1200" dirty="0">
                <a:latin typeface="Arial" panose="020B0604020202020204" pitchFamily="34" charset="0"/>
              </a:rPr>
              <a:t>All </a:t>
            </a:r>
            <a:r>
              <a:rPr lang="en-US" sz="1200" b="1" dirty="0">
                <a:latin typeface="Arial" panose="020B0604020202020204" pitchFamily="34" charset="0"/>
              </a:rPr>
              <a:t>sessions are 50 minutes </a:t>
            </a:r>
            <a:r>
              <a:rPr lang="en-US" sz="1200" dirty="0">
                <a:latin typeface="Arial" panose="020B0604020202020204" pitchFamily="34" charset="0"/>
              </a:rPr>
              <a:t>in length, including Q&amp;A.</a:t>
            </a:r>
          </a:p>
          <a:p>
            <a:pPr marL="285750" indent="-285750">
              <a:buClr>
                <a:srgbClr val="A55CF7"/>
              </a:buClr>
            </a:pPr>
            <a:r>
              <a:rPr lang="en-US" sz="1200" dirty="0">
                <a:latin typeface="Arial" panose="020B0604020202020204" pitchFamily="34" charset="0"/>
              </a:rPr>
              <a:t>Sessions may be video and/or audio </a:t>
            </a:r>
            <a:r>
              <a:rPr lang="en-US" sz="1200" b="1" dirty="0">
                <a:latin typeface="Arial" panose="020B0604020202020204" pitchFamily="34" charset="0"/>
              </a:rPr>
              <a:t>recorded</a:t>
            </a:r>
            <a:r>
              <a:rPr lang="en-US" sz="1200" dirty="0">
                <a:latin typeface="Arial" panose="020B0604020202020204" pitchFamily="34" charset="0"/>
              </a:rPr>
              <a:t> and </a:t>
            </a:r>
            <a:r>
              <a:rPr lang="en-US" sz="1200" b="1" dirty="0">
                <a:latin typeface="Arial" panose="020B0604020202020204" pitchFamily="34" charset="0"/>
              </a:rPr>
              <a:t>published </a:t>
            </a:r>
            <a:r>
              <a:rPr lang="en-US" sz="1200" dirty="0">
                <a:latin typeface="Arial" panose="020B0604020202020204" pitchFamily="34" charset="0"/>
              </a:rPr>
              <a:t>to GEO’s website.</a:t>
            </a:r>
          </a:p>
          <a:p>
            <a:pPr marL="255905" indent="-255905">
              <a:buClr>
                <a:srgbClr val="A55CF7"/>
              </a:buClr>
            </a:pPr>
            <a:r>
              <a:rPr lang="en-US" sz="1200" dirty="0">
                <a:latin typeface="Arial" panose="020B0604020202020204" pitchFamily="34" charset="0"/>
              </a:rPr>
              <a:t>Provider company information may not be included, only issuer company descriptions where such information is integral to the case study presented.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5CF7"/>
              </a:buClr>
            </a:pPr>
            <a:r>
              <a:rPr lang="en-US" sz="1200" dirty="0">
                <a:latin typeface="Arial" panose="020B0604020202020204" pitchFamily="34" charset="0"/>
              </a:rPr>
              <a:t>The required presentation size for all sessions is </a:t>
            </a:r>
            <a:r>
              <a:rPr lang="en-US" sz="1200" b="1" dirty="0">
                <a:latin typeface="Arial" panose="020B0604020202020204" pitchFamily="34" charset="0"/>
              </a:rPr>
              <a:t>widescreen 16:9</a:t>
            </a:r>
            <a:r>
              <a:rPr lang="en-US" sz="1200" dirty="0">
                <a:latin typeface="Arial" panose="020B0604020202020204" pitchFamily="34" charset="0"/>
              </a:rPr>
              <a:t>. Please do not change the slide size.</a:t>
            </a:r>
          </a:p>
          <a:p>
            <a:pPr marL="285750" indent="-285750"/>
            <a:r>
              <a:rPr lang="en-US" sz="1200" dirty="0">
                <a:latin typeface="Arial" panose="020B0604020202020204" pitchFamily="34" charset="0"/>
              </a:rPr>
              <a:t>All sessions must have a minimum of </a:t>
            </a:r>
            <a:r>
              <a:rPr lang="en-US" sz="1200" b="1" dirty="0">
                <a:latin typeface="Arial" panose="020B0604020202020204" pitchFamily="34" charset="0"/>
              </a:rPr>
              <a:t>3 engagement questions </a:t>
            </a:r>
            <a:r>
              <a:rPr lang="en-US" sz="1200" dirty="0">
                <a:latin typeface="Arial" panose="020B0604020202020204" pitchFamily="34" charset="0"/>
              </a:rPr>
              <a:t>– see slide 8 for details.</a:t>
            </a:r>
          </a:p>
          <a:p>
            <a:pPr marL="285750" indent="-285750"/>
            <a:r>
              <a:rPr lang="en-US" sz="1200" b="1" dirty="0">
                <a:latin typeface="Arial" panose="020B0604020202020204" pitchFamily="34" charset="0"/>
              </a:rPr>
              <a:t>Any modifications to the title of your session must be </a:t>
            </a:r>
            <a:r>
              <a:rPr lang="en-US" sz="1200" b="1">
                <a:latin typeface="Arial" panose="020B0604020202020204" pitchFamily="34" charset="0"/>
              </a:rPr>
              <a:t>approved by GEO </a:t>
            </a:r>
            <a:r>
              <a:rPr lang="en-US" sz="1200" b="1" dirty="0">
                <a:latin typeface="Arial" panose="020B0604020202020204" pitchFamily="34" charset="0"/>
              </a:rPr>
              <a:t>beforehand.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777E6-F57F-51E8-4921-9A8FF13F636C}"/>
              </a:ext>
            </a:extLst>
          </p:cNvPr>
          <p:cNvSpPr txBox="1"/>
          <p:nvPr/>
        </p:nvSpPr>
        <p:spPr>
          <a:xfrm>
            <a:off x="4925101" y="79325"/>
            <a:ext cx="723682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Arial" panose="020B0604020202020204" pitchFamily="34" charset="0"/>
              </a:rPr>
              <a:t>THANK YOU FOR SPEAKING AT GEO’S ANNUAL NORCAL FORUM! </a:t>
            </a:r>
            <a:br>
              <a:rPr lang="en-GB" sz="2300" b="1" dirty="0">
                <a:latin typeface="Arial" panose="020B0604020202020204" pitchFamily="34" charset="0"/>
              </a:rPr>
            </a:br>
            <a:r>
              <a:rPr lang="en-GB" sz="2300" b="1" dirty="0">
                <a:solidFill>
                  <a:srgbClr val="009E99"/>
                </a:solidFill>
                <a:latin typeface="Arial" panose="020B0604020202020204" pitchFamily="34" charset="0"/>
              </a:rPr>
              <a:t>Here’s some important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30522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063B4-87C7-9F0B-2ACB-42E0F78A4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</a:pPr>
            <a:r>
              <a:rPr lang="en-US" dirty="0"/>
              <a:t>CPE credits are provided for live events and webcasts only. Please visit the </a:t>
            </a:r>
            <a:r>
              <a:rPr lang="en-US" dirty="0">
                <a:hlinkClick r:id="rId2"/>
              </a:rPr>
              <a:t>Continuing Education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Event Policies</a:t>
            </a:r>
            <a:r>
              <a:rPr lang="en-US" dirty="0"/>
              <a:t> on our website for more information.</a:t>
            </a:r>
          </a:p>
          <a:p>
            <a:pPr marL="285750" indent="-285750">
              <a:buClr>
                <a:srgbClr val="009E99"/>
              </a:buClr>
            </a:pPr>
            <a:r>
              <a:rPr lang="en-US" dirty="0"/>
              <a:t>Please provide your feedback on this session via the mobile app</a:t>
            </a:r>
          </a:p>
          <a:p>
            <a:pPr marL="429768" lvl="1" indent="0">
              <a:buNone/>
            </a:pPr>
            <a:endParaRPr lang="en-US" sz="1800" b="1" dirty="0">
              <a:solidFill>
                <a:srgbClr val="5BCAFA"/>
              </a:solidFill>
              <a:latin typeface="Arial" panose="020B0604020202020204" pitchFamily="34" charset="0"/>
            </a:endParaRPr>
          </a:p>
          <a:p>
            <a:pPr marL="429768" lvl="1" indent="0">
              <a:buNone/>
            </a:pPr>
            <a:r>
              <a:rPr lang="en-US" sz="1800" b="1" dirty="0">
                <a:solidFill>
                  <a:srgbClr val="090C37"/>
                </a:solidFill>
                <a:latin typeface="Arial" panose="020B0604020202020204" pitchFamily="34" charset="0"/>
              </a:rPr>
              <a:t>A NorCal event survey will be shared after the event </a:t>
            </a:r>
            <a:r>
              <a:rPr lang="en-US" sz="1800" dirty="0">
                <a:solidFill>
                  <a:srgbClr val="090C37"/>
                </a:solidFill>
                <a:latin typeface="Arial" panose="020B0604020202020204" pitchFamily="34" charset="0"/>
              </a:rPr>
              <a:t>– thank you for helping to improve future events by providing your feedback!</a:t>
            </a:r>
          </a:p>
          <a:p>
            <a:pPr marL="429768" lvl="1" indent="0">
              <a:buNone/>
            </a:pPr>
            <a:endParaRPr lang="en-US" sz="1800" dirty="0">
              <a:solidFill>
                <a:srgbClr val="090C37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AB8F6-1DB2-1C4C-1265-58D014E2D47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THANK YOU </a:t>
            </a:r>
            <a:r>
              <a:rPr lang="en-US" b="0" dirty="0"/>
              <a:t>FOR ATTENDING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B0E8C9-8D72-5417-7EB9-24067EEC4D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WE HOPE YOU ENJOYED THIS SESSION</a:t>
            </a:r>
          </a:p>
        </p:txBody>
      </p:sp>
    </p:spTree>
    <p:extLst>
      <p:ext uri="{BB962C8B-B14F-4D97-AF65-F5344CB8AC3E}">
        <p14:creationId xmlns:p14="http://schemas.microsoft.com/office/powerpoint/2010/main" val="117845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496C6B3-3CC4-FCFA-4D54-3FB542A7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531" y="1867937"/>
            <a:ext cx="4586800" cy="1017395"/>
          </a:xfrm>
        </p:spPr>
        <p:txBody>
          <a:bodyPr>
            <a:noAutofit/>
          </a:bodyPr>
          <a:lstStyle/>
          <a:p>
            <a:br>
              <a:rPr lang="en-GB" sz="24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66E3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Title Sub-header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50F69269-2F1E-5D15-AC22-2DED70A92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8531" y="3568908"/>
            <a:ext cx="4586800" cy="2862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2876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8C22A-BFBA-B428-9C68-2A64731E3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505110"/>
            <a:ext cx="7209196" cy="549222"/>
          </a:xfrm>
        </p:spPr>
        <p:txBody>
          <a:bodyPr/>
          <a:lstStyle/>
          <a:p>
            <a:pPr marL="0" indent="0" rtl="0">
              <a:buNone/>
            </a:pPr>
            <a:r>
              <a:rPr lang="en-US" sz="2000" b="1" dirty="0">
                <a:effectLst/>
                <a:latin typeface="+mn-lt"/>
              </a:rPr>
              <a:t>How to earn continuing education credit for this session</a:t>
            </a:r>
            <a:endParaRPr lang="en-US" sz="2000" dirty="0">
              <a:effectLst/>
              <a:latin typeface="+mn-lt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-apple-system"/>
              </a:rPr>
              <a:t>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B58C5-D580-A73E-B2CA-446431FB9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296" y="2785289"/>
            <a:ext cx="3486150" cy="1781075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800"/>
              </a:lnSpc>
            </a:pPr>
            <a:r>
              <a:rPr lang="en-GB" sz="3600" dirty="0"/>
              <a:t>CHECKING INTO THE SESSIONS</a:t>
            </a:r>
          </a:p>
        </p:txBody>
      </p:sp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0F9140BD-1AB4-21D4-980D-82448B3DA5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16" y="1352605"/>
            <a:ext cx="1510593" cy="1341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F2C02-B9C8-2944-6BF6-DFB3E8F705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9515" y="3320954"/>
            <a:ext cx="1464394" cy="19625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F5976C-567B-BCE7-737A-98393E407058}"/>
              </a:ext>
            </a:extLst>
          </p:cNvPr>
          <p:cNvSpPr txBox="1"/>
          <p:nvPr/>
        </p:nvSpPr>
        <p:spPr>
          <a:xfrm>
            <a:off x="6638082" y="1798930"/>
            <a:ext cx="4693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</a:rPr>
              <a:t>CPE: </a:t>
            </a:r>
            <a:r>
              <a:rPr lang="en-US" dirty="0">
                <a:effectLst/>
              </a:rPr>
              <a:t>Sign in and sign out of the session using the form at the door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840B3-3443-D0CA-9547-90DF59E7B7B9}"/>
              </a:ext>
            </a:extLst>
          </p:cNvPr>
          <p:cNvSpPr txBox="1"/>
          <p:nvPr/>
        </p:nvSpPr>
        <p:spPr>
          <a:xfrm>
            <a:off x="6638082" y="3675826"/>
            <a:ext cx="4629872" cy="6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CEP: </a:t>
            </a:r>
            <a:r>
              <a:rPr lang="en-US" dirty="0"/>
              <a:t>Visit the CEP's online portal to record your credit</a:t>
            </a:r>
          </a:p>
        </p:txBody>
      </p:sp>
    </p:spTree>
    <p:extLst>
      <p:ext uri="{BB962C8B-B14F-4D97-AF65-F5344CB8AC3E}">
        <p14:creationId xmlns:p14="http://schemas.microsoft.com/office/powerpoint/2010/main" val="179025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73EBC-3E41-FAEE-EE66-7562594EC6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476A0F5-36AB-484F-6CAB-AE818832197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BF8CA2-FEB2-ED41-BB4B-2404AF8DDB1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0C541-95E7-9709-02F0-B04E0D9B5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OUR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SPEAKERS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2364B13-9E89-E20D-BDD0-8844A88C9F1E}"/>
              </a:ext>
            </a:extLst>
          </p:cNvPr>
          <p:cNvSpPr txBox="1">
            <a:spLocks/>
          </p:cNvSpPr>
          <p:nvPr/>
        </p:nvSpPr>
        <p:spPr>
          <a:xfrm>
            <a:off x="4790058" y="3806592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2EDD40-EF7B-5CF2-792D-FECBCF69EC1A}"/>
              </a:ext>
            </a:extLst>
          </p:cNvPr>
          <p:cNvSpPr txBox="1">
            <a:spLocks/>
          </p:cNvSpPr>
          <p:nvPr/>
        </p:nvSpPr>
        <p:spPr>
          <a:xfrm>
            <a:off x="9539858" y="3804504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A86A013-80E0-A0F5-7D0E-8082F3BDFFF0}"/>
              </a:ext>
            </a:extLst>
          </p:cNvPr>
          <p:cNvSpPr txBox="1">
            <a:spLocks/>
          </p:cNvSpPr>
          <p:nvPr/>
        </p:nvSpPr>
        <p:spPr>
          <a:xfrm>
            <a:off x="7215757" y="3793038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99131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5848A-747E-8BFD-377E-6954D22ED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3600" dirty="0"/>
              <a:t>Section Divider</a:t>
            </a:r>
            <a:br>
              <a:rPr lang="en-US" sz="3600" dirty="0"/>
            </a:br>
            <a:r>
              <a:rPr lang="en-US" sz="3600" dirty="0"/>
              <a:t>Font: Arial 36pt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9063D-1690-68CB-8273-2632A0FA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534" y="590940"/>
            <a:ext cx="6673850" cy="646331"/>
          </a:xfrm>
        </p:spPr>
        <p:txBody>
          <a:bodyPr lIns="91440" tIns="45720" rIns="91440" bIns="45720" anchor="t"/>
          <a:lstStyle/>
          <a:p>
            <a:r>
              <a:rPr lang="en-US" dirty="0"/>
              <a:t>Slide Heading </a:t>
            </a:r>
            <a:r>
              <a:rPr lang="en-US" sz="3600" dirty="0"/>
              <a:t>Font: Arial 36pt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C9C2-9C6D-EF18-482D-C1071BA05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8473D-FDCC-0E6E-8102-B8D89ED88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50" y="3609975"/>
            <a:ext cx="10757806" cy="141750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36A77-1FE7-8A69-247F-099BD5C3F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Sub Headlines –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16557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AF0CA-3528-C60A-5FD7-FF46112C9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/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62820-FA03-D24F-D11F-B0AE5D688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FAFB5-AA96-FFF8-24CB-8EFBB5E99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47" y="1685271"/>
            <a:ext cx="11005828" cy="430347"/>
          </a:xfrm>
        </p:spPr>
        <p:txBody>
          <a:bodyPr/>
          <a:lstStyle/>
          <a:p>
            <a:r>
              <a:rPr lang="en-US" b="1" dirty="0"/>
              <a:t>We can highlight important areas by using Arial Bold and adding a highlight </a:t>
            </a:r>
            <a:r>
              <a:rPr lang="en-US" b="1" dirty="0" err="1"/>
              <a:t>colour</a:t>
            </a:r>
            <a:r>
              <a:rPr lang="en-US" b="1" dirty="0"/>
              <a:t> (blue-green). </a:t>
            </a:r>
          </a:p>
        </p:txBody>
      </p:sp>
    </p:spTree>
    <p:extLst>
      <p:ext uri="{BB962C8B-B14F-4D97-AF65-F5344CB8AC3E}">
        <p14:creationId xmlns:p14="http://schemas.microsoft.com/office/powerpoint/2010/main" val="45758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875462-5BF4-3166-3522-7A934180BE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/>
              <a:t>ENGAGEMENT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7C76-3497-9937-4043-770FF9AED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7199" y="1835275"/>
            <a:ext cx="7794625" cy="3946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Ask a question to engage the audience – there must be three engagement questions throughout the presentation.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D8AE-400D-137C-1DB1-D6F670F27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7199" y="2579184"/>
            <a:ext cx="6565900" cy="1699631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4</a:t>
            </a:r>
          </a:p>
        </p:txBody>
      </p:sp>
    </p:spTree>
    <p:extLst>
      <p:ext uri="{BB962C8B-B14F-4D97-AF65-F5344CB8AC3E}">
        <p14:creationId xmlns:p14="http://schemas.microsoft.com/office/powerpoint/2010/main" val="84804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D1BFB-0741-5615-984F-2427E01F2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9E691-1A69-4315-37FD-E59F3FB724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C1385-09B9-36FA-6512-02AD101ECA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BE8AF-9E0A-800C-A8C7-FE8F9F2842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990B2-A69C-0203-8528-5BF75BED30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82182-69D2-712A-651E-AFE208F783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16EDB-E8AB-911C-A614-6858993D1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4BA01-C8C5-F80F-F685-19D1FBB267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8AA197-5294-B0E8-D843-289688F289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63F16-5D70-BA13-B574-80DB3072BD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B80A66-2183-A2AF-C4EE-ADF2675551F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0315B5-71EE-E9DE-DAA7-C270B23FA4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85A6EC-C7F3-AE1C-2DD2-A95BCF7BCE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E6CC0C-3B55-EF32-C303-1524232AD8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8609BB-6F47-7C7F-3A0B-EA25BB19CE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FEECCF-257E-0B74-29EF-08007DDC681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0813B4-E26C-DA66-50D5-E7295A0893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0ACAC7-4AEF-FA92-762C-0134C47D6F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E1B31-9AB0-C948-E224-BCCCB7B56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7080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28CC"/>
      </a:accent1>
      <a:accent2>
        <a:srgbClr val="090C37"/>
      </a:accent2>
      <a:accent3>
        <a:srgbClr val="00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8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8161</TotalTime>
  <Words>548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-apple-system</vt:lpstr>
      <vt:lpstr>Wingdings</vt:lpstr>
      <vt:lpstr>Arial</vt:lpstr>
      <vt:lpstr>Office Theme</vt:lpstr>
      <vt:lpstr>PowerPoint Presentation</vt:lpstr>
      <vt:lpstr> Session Title Session Title Sub-header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Asraful Alam</dc:creator>
  <cp:lastModifiedBy>Kaitlyn Hallman</cp:lastModifiedBy>
  <cp:revision>90</cp:revision>
  <dcterms:created xsi:type="dcterms:W3CDTF">2023-02-25T02:40:37Z</dcterms:created>
  <dcterms:modified xsi:type="dcterms:W3CDTF">2024-07-16T20:21:14Z</dcterms:modified>
</cp:coreProperties>
</file>