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141411548" r:id="rId2"/>
    <p:sldId id="288" r:id="rId3"/>
    <p:sldId id="296" r:id="rId4"/>
    <p:sldId id="278" r:id="rId5"/>
    <p:sldId id="289" r:id="rId6"/>
    <p:sldId id="2141411547" r:id="rId7"/>
    <p:sldId id="2141411550" r:id="rId8"/>
    <p:sldId id="290" r:id="rId9"/>
    <p:sldId id="291" r:id="rId10"/>
    <p:sldId id="292" r:id="rId11"/>
    <p:sldId id="293" r:id="rId12"/>
    <p:sldId id="294" r:id="rId13"/>
    <p:sldId id="295" r:id="rId14"/>
    <p:sldId id="297" r:id="rId15"/>
    <p:sldId id="2141411546" r:id="rId16"/>
    <p:sldId id="2141411543" r:id="rId17"/>
    <p:sldId id="258" r:id="rId18"/>
    <p:sldId id="308" r:id="rId19"/>
    <p:sldId id="2141411544" r:id="rId20"/>
    <p:sldId id="2141411534" r:id="rId21"/>
    <p:sldId id="2141411537" r:id="rId22"/>
    <p:sldId id="257" r:id="rId23"/>
    <p:sldId id="2141411549" r:id="rId24"/>
    <p:sldId id="2141411545" r:id="rId25"/>
    <p:sldId id="262" r:id="rId26"/>
  </p:sldIdLst>
  <p:sldSz cx="12192000" cy="6858000"/>
  <p:notesSz cx="6858000" cy="9144000"/>
  <p:embeddedFontLs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Helvetica" panose="020B0604020202020204" charset="0"/>
      <p:regular r:id="rId32"/>
      <p:bold r:id="rId33"/>
      <p:italic r:id="rId34"/>
      <p:boldItalic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0C37"/>
    <a:srgbClr val="009E99"/>
    <a:srgbClr val="D9F1F0"/>
    <a:srgbClr val="7F28CC"/>
    <a:srgbClr val="A55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46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61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elvetica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D5917FD-AA51-438C-9157-43AF0BF9B206}" type="datetimeFigureOut">
              <a:rPr lang="en-GB" smtClean="0"/>
              <a:pPr/>
              <a:t>11/02/2025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elvetica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B57B2459-FA7A-408B-95E5-59ED526BFDF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7635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Helvetica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0354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A9F8B1-4E42-48BD-B07D-3F9931569D4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63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603955-68ED-A276-EB9F-AA07E601A033}"/>
              </a:ext>
            </a:extLst>
          </p:cNvPr>
          <p:cNvSpPr/>
          <p:nvPr userDrawn="1"/>
        </p:nvSpPr>
        <p:spPr>
          <a:xfrm>
            <a:off x="4561490" y="0"/>
            <a:ext cx="7630510" cy="6858000"/>
          </a:xfrm>
          <a:prstGeom prst="rect">
            <a:avLst/>
          </a:prstGeom>
          <a:solidFill>
            <a:srgbClr val="009E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9618192-642C-BCA9-E9BC-FBF39F4D51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23339" y="1"/>
            <a:ext cx="6768662" cy="6858000"/>
          </a:xfrm>
          <a:prstGeom prst="flowChartInputOutpu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3E4AEF9-BE15-B977-B91C-475E207D34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975" y="2597359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E82866A-3A6D-F32D-8AC6-D502BFD1AC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975" y="3546519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C39F1454-2D2A-762F-D4EE-A2B7DB0816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528" y="-2002004"/>
            <a:ext cx="4391259" cy="4291834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0D3F7610-2EB5-5AB2-28D6-39E7ABD5FE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37" y="5137969"/>
            <a:ext cx="2744096" cy="172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580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06BA42-F1D4-D7B1-9F30-C6426F4C0576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2FF998F-4840-EDD2-D498-F73139A50C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0149" y="1897721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7351AC4-C587-EC3D-DF5C-E5976B34FA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10149" y="2725299"/>
            <a:ext cx="6528707" cy="727059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95BD7C0-1573-078B-4D4D-963875DF21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10149" y="3651748"/>
            <a:ext cx="6528707" cy="727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A9AC54BE-9DFF-EDA4-ABDD-D44152F71E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5" y="-2233233"/>
            <a:ext cx="4569935" cy="4466465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928CE1F-7AF7-A8FF-6D10-67EF8CA459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300726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61246B-3F7E-6373-BF27-E2E9EEE1C9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DC5A8F-E757-38C7-2DBA-B1E7066A2B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55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29656F-A969-FBBD-D86F-AFADE8489E0A}"/>
              </a:ext>
            </a:extLst>
          </p:cNvPr>
          <p:cNvSpPr/>
          <p:nvPr userDrawn="1"/>
        </p:nvSpPr>
        <p:spPr>
          <a:xfrm>
            <a:off x="0" y="0"/>
            <a:ext cx="12192000" cy="1892777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6F085F4-1C2C-955A-E7E7-264BAA262B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2950" y="818550"/>
            <a:ext cx="6673850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722F919C-2620-0FCF-7834-82994F2F10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2950" y="2768392"/>
            <a:ext cx="10757806" cy="394662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DD20F6C-59C3-9DD5-7314-C77CFCE2CA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2950" y="3371850"/>
            <a:ext cx="10757806" cy="14175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762C324-9CBD-B487-E44E-A29BC691B1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2950" y="2148726"/>
            <a:ext cx="10757806" cy="3946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291C4ED-D4F0-2434-588E-DEF3650461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9750" y="-1926652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74AF0A-EA24-B987-F71C-EC4190203A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06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B7A2C1-F071-DF1B-99A9-ECDC078471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3731" y="5290320"/>
            <a:ext cx="2744096" cy="13844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A48264-F470-47BD-FB4E-214A46885503}"/>
              </a:ext>
            </a:extLst>
          </p:cNvPr>
          <p:cNvSpPr/>
          <p:nvPr userDrawn="1"/>
        </p:nvSpPr>
        <p:spPr>
          <a:xfrm>
            <a:off x="-9428" y="-9426"/>
            <a:ext cx="12201427" cy="1803936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382A31-BA7C-5B56-8DF8-09DD3B1AF841}"/>
              </a:ext>
            </a:extLst>
          </p:cNvPr>
          <p:cNvSpPr/>
          <p:nvPr userDrawn="1"/>
        </p:nvSpPr>
        <p:spPr>
          <a:xfrm>
            <a:off x="9728462" y="-9426"/>
            <a:ext cx="2463538" cy="1803936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4D280FC-7271-25AC-4F62-FBC41F9877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3308" y="-9426"/>
            <a:ext cx="2438692" cy="138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26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82A3F1F-155C-6B78-BB1B-6B3C5E9339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9056" y="2236965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8723A7-BEEB-9D6C-A8E0-49A8514444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9056" y="3088036"/>
            <a:ext cx="10591800" cy="394660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FAEB858-0800-B281-0366-5FC7EA5A26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9056" y="3687435"/>
            <a:ext cx="10591800" cy="4303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19078B2A-E4E2-82C8-5A28-F461E3A8EF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56912" y="-1660695"/>
            <a:ext cx="3754070" cy="3669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E2E395-F306-FC09-486D-8526010963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17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3B299198-CEDB-5DD8-FDE0-FAF1D73101E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27569" y="1357994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AF59E85D-9050-A1EB-05B1-A2EA92CB1B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27569" y="609623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F7371502-1BF2-0016-34B7-65D1E2A9C0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7569" y="3027698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D3AD0BC-4E8D-36BC-A185-B5B7C46099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27569" y="3483482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77FF706C-CB0A-14A3-4F09-5524103DA8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54806" y="1357994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34DB27A0-66D4-25FA-8E5A-C44E968F84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54806" y="3027698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896A93BE-C136-A632-5C95-013131AA0A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54806" y="3483482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FA8A234E-538B-F1C7-23BA-D4A162D010C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82043" y="1357994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091747D3-EE20-5927-E111-8831A843948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82043" y="3027698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4A321C34-E860-E3F7-4872-BF46AA8BD0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82043" y="3483482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82270EE0-3F2F-23A2-6373-7F4FF8624C5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827569" y="384842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31D76ADA-199D-A39C-DA40-903621F4936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27569" y="551813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62D1E1A5-77D3-DF9A-6BDE-1825BF66743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827569" y="597391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6803979B-C50B-D196-59CA-D59528F9C21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854806" y="384842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1262C709-8122-1AC0-E563-F3CAD11F661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854806" y="551813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73A7D04D-635F-DF1F-1078-85BCD379F72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854806" y="597391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45DAABD9-5F6E-6D66-924E-31775FDFFEB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882043" y="384842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B14CD272-B303-6AA0-9BA0-E937821C267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82043" y="551813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0093DFCD-184F-BC31-7BA0-1C904615149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882043" y="597391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0C07BBB-670C-06EF-927F-67B52E4659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0838" y="-1397937"/>
            <a:ext cx="3754070" cy="36690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D05BFC-9149-D141-7C60-BC09C19017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9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5E6D7B6-AA06-B83E-F0B7-54C1BCBA0FB4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C80512B-A8F9-A615-5B0F-8572DFA46B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2300" y="2838636"/>
            <a:ext cx="3886199" cy="11807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275FDFC-9E47-8E5F-E366-03D7346CF7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49211" y="47715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91A186E-023D-CEF1-5AC5-38F1C46F42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49211" y="214686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1FF55B9-A138-4E72-2FFE-0CE1814519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49211" y="260264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9EB9F2E-DB6E-D886-B604-1DD2F33D9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476448" y="47715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AEED945-6BD7-5B77-7D8D-F4E3EC25AB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76448" y="214686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DD2DCB0-89C8-B07C-153D-97AD41832DF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76448" y="260264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6721B77-5541-0868-D8DF-469C5E6E4D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503685" y="477156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192B3352-56FD-8C50-6976-1357B57CC42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03685" y="2146860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740E57F4-A024-6665-E4DF-72319F49CC0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503685" y="2602644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0C7A6B11-1492-811A-09CA-0F73BC0BCD4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449211" y="296758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5EA7E2FD-A3D0-495B-D996-6DF5665FFDE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449211" y="463729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F585ABD2-3589-F334-86B7-93580B53743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449211" y="509307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800B1D7-D8F5-3B8B-DAE4-5F7B3DB754A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476448" y="296758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D1D3EE3-A726-9706-74FB-62FB59899F3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476448" y="463729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B89B9906-7B2D-31E9-7C6E-7D411122219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476448" y="509307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C23BBD7-9161-66FF-3F36-A4D09FE9625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503685" y="296758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B60391A5-7AB2-322D-B59C-2DCC14710E9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503685" y="463729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5946BAC2-E07C-529A-BFA7-6FA1039A63B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503685" y="509307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FC2CED50-1AC2-15C8-4057-1BE215D87C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49020" y="-1522212"/>
            <a:ext cx="3754070" cy="3669072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8AEE9F3-5134-04AD-0CC7-1CD9AB34BC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141" y="4581754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0D1AAA-4949-D743-2345-691DBD4589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2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944CD0-C76B-BED0-B234-3671D1D338C2}"/>
              </a:ext>
            </a:extLst>
          </p:cNvPr>
          <p:cNvSpPr/>
          <p:nvPr userDrawn="1"/>
        </p:nvSpPr>
        <p:spPr>
          <a:xfrm>
            <a:off x="0" y="0"/>
            <a:ext cx="12192000" cy="16002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C0F0694-FD58-7018-8513-02EEE59B4E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0602" y="611962"/>
            <a:ext cx="6883400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778401E-6DF6-C8AE-F92C-D776E583ACF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80602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BC14E20-8006-F475-EE3C-0A99BFD9EF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0602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FE61EE0-05D8-6E5A-321A-B6561EA4778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0602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10D413D-25AF-899B-7187-87FD964D60D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577354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F8FA2AC-C6E7-2A82-46CC-C37E1F0334C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74496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0AC03EA-2654-33B8-3011-2DE9C8616C5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574496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9F41F44-346D-714A-CA42-60FAE4CFCD5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374106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03F05FBC-5236-2B32-5937-98E5CEA1303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371248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9799814-9BC3-F9A7-0B9F-5754C5D193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71248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71F5AB2-A477-976C-5307-255D58CD515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170858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A90EB6B8-C2EB-0712-800D-0C3DE9D6F94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188328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0EA98163-5F13-8F6B-6F90-50A84471C7F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88328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432B5C4-E961-F107-56AD-5EFBB2CA395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967610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061BA59D-7506-840C-D247-53C5D3359F2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967610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541A8D1-4C8D-4263-5C1F-AC0DCBB8A36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967610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5D20142-DD85-67ED-6F41-B712DFE64FF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764362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27B4A1CD-F9FB-7846-4743-43C348F6324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764362" y="3837142"/>
            <a:ext cx="1532558" cy="3976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46BA7ED-F4FB-3BEB-8B3D-F5C9E41ABE2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764362" y="4331026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53F7AEFD-78FF-6D81-C2D3-46937184A7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6860" y="-2164675"/>
            <a:ext cx="3754070" cy="3669072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786AA91-4BB6-BD5F-2464-B6D4E5D645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48124" y="4626431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5DC5A4-8D90-46BF-3D29-0973603D1E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21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9CD354-7173-EF10-0483-BD473628FF6C}"/>
              </a:ext>
            </a:extLst>
          </p:cNvPr>
          <p:cNvSpPr/>
          <p:nvPr userDrawn="1"/>
        </p:nvSpPr>
        <p:spPr>
          <a:xfrm>
            <a:off x="0" y="4784586"/>
            <a:ext cx="12192000" cy="2073414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5A99839-E400-AC29-FDA7-2130FC3AAE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7200" y="1110764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9D767A0B-1E35-182D-9AB8-C541C7DBE5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97200" y="1835275"/>
            <a:ext cx="6565900" cy="394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921BAAE-FB27-22AA-F06A-B83E5AB71C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997200" y="2308115"/>
            <a:ext cx="3521075" cy="1699631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20000"/>
              </a:lnSpc>
              <a:spcBef>
                <a:spcPts val="200"/>
              </a:spcBef>
              <a:buClr>
                <a:srgbClr val="92D050"/>
              </a:buClr>
              <a:buFont typeface="Wingdings" panose="05000000000000000000" pitchFamily="2" charset="2"/>
              <a:buChar char="q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7964D659-7820-3645-9D1F-F9A681888F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4166" y="-1523564"/>
            <a:ext cx="4238684" cy="4142714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E35F918-6140-10E7-9802-A34EA6CACD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883" y="4746872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88D379-F010-E7B8-ADF3-DF1AD2E98A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511277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92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7E5E77-37C0-C452-1724-69FB5E7BCD13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45C01ED-0522-F76E-D2BD-C7A6B32E08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73164" y="2838636"/>
            <a:ext cx="2729764" cy="11807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759A232-A643-E514-3B6D-811993967B3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501259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0D2539C-F02A-57AF-F93D-74774F304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01258" y="3837142"/>
            <a:ext cx="1747839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921834F-9E7A-A8C2-8A14-4AA5EBC9C6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501259" y="4219280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FFF624F-6FF9-8BE4-F39E-1B295CBE9AE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53598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08E4337-80C1-9B4F-999E-6435384784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473155" y="3837142"/>
            <a:ext cx="1747839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2502214-493C-BC1D-6DCB-C9CBFA8A2A5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473156" y="4219280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DA6FB42-8660-82D4-93AC-C7F4CF26D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05936" y="2167438"/>
            <a:ext cx="1612900" cy="1600200"/>
          </a:xfrm>
          <a:custGeom>
            <a:avLst/>
            <a:gdLst>
              <a:gd name="connsiteX0" fmla="*/ 0 w 1612900"/>
              <a:gd name="connsiteY0" fmla="*/ 0 h 1600200"/>
              <a:gd name="connsiteX1" fmla="*/ 1612900 w 1612900"/>
              <a:gd name="connsiteY1" fmla="*/ 0 h 1600200"/>
              <a:gd name="connsiteX2" fmla="*/ 1612900 w 1612900"/>
              <a:gd name="connsiteY2" fmla="*/ 1600200 h 1600200"/>
              <a:gd name="connsiteX3" fmla="*/ 0 w 1612900"/>
              <a:gd name="connsiteY3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2900" h="1600200">
                <a:moveTo>
                  <a:pt x="0" y="0"/>
                </a:moveTo>
                <a:lnTo>
                  <a:pt x="1612900" y="0"/>
                </a:lnTo>
                <a:lnTo>
                  <a:pt x="1612900" y="1600200"/>
                </a:lnTo>
                <a:lnTo>
                  <a:pt x="0" y="1600200"/>
                </a:lnTo>
                <a:close/>
              </a:path>
            </a:pathLst>
          </a:custGeom>
          <a:solidFill>
            <a:schemeClr val="bg1">
              <a:lumMod val="95000"/>
              <a:alpha val="88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F87C631F-493B-82EE-3F57-4CDAA7B4B02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405935" y="3837142"/>
            <a:ext cx="1747839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>
                <a:solidFill>
                  <a:srgbClr val="92D05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A6735BAF-1035-2018-44AA-8BB43ADE51F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05936" y="4219280"/>
            <a:ext cx="1425344" cy="293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0330B0DF-67A4-00FD-B0B8-3136218CF2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08649" y="-2074588"/>
            <a:ext cx="4610099" cy="4505719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41B3F8B2-1E95-2F2C-72A5-16CF25BE48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9793" y="4953112"/>
            <a:ext cx="3754070" cy="3669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904FDA-F08B-32BF-CCC9-F7E355384F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97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990A3F-D566-D16D-CAE7-E58EA27C7A66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5B7EF5D5-A2FC-29DB-DD5D-8411250C40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48700" y="102185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4646C63B-5E8A-B697-0679-67A7663CFC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48700" y="141651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F22C80A4-8ADF-E527-3BCB-6C6A8646EE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48700" y="177757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0170F5AC-98E3-2511-697A-ACDC5545CB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648700" y="2523478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63EE1485-DF58-6718-4ADB-02E76286C2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648700" y="2918139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A60DF3FA-DBC2-EC9D-0CBA-57B28D36427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48700" y="3279199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8E5359AA-7BA0-826E-8827-AC40B104609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48700" y="405114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2223A107-D318-D224-5403-B307D03AD77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48700" y="444580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DD1E6CD9-835C-530F-83E4-5F96A144F14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48700" y="480686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32FC2CFC-57E0-4871-7AC5-6AADE3442A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791200" y="102185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BC5A5EB0-E4C6-6C90-5DA9-AB02E5EC35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91200" y="141651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002F2427-05EC-7F7A-6A94-4BEF0ABD0B6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791200" y="177757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050F450A-86E7-8A9B-1161-BEE3BE37A0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91200" y="2523478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18BEE5AE-F493-01B9-3D87-C450AE82FAD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791200" y="2918139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AA23A13A-B5F2-A426-EC2A-5E5D63981AA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791200" y="3279199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3412272C-720E-F4B4-6F25-3A3A5C27141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791200" y="4051146"/>
            <a:ext cx="2387600" cy="3946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79B75FF6-A370-1B72-CCD3-CF2A940F48C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791200" y="4445807"/>
            <a:ext cx="2387600" cy="3610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FE3B1029-DDF4-5586-0D02-79DD53007B9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791200" y="4806867"/>
            <a:ext cx="2446020" cy="3274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E5B1FA2A-4C2A-AADB-A988-8C154381F1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38" y="-1757765"/>
            <a:ext cx="4380423" cy="4281243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FDCAC960-8067-E98B-DCDF-49D519C91D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300726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BC214D4A-C65E-5999-67CE-50D1DA3B0A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906E7B-F890-9CBC-1DD3-D489711F29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9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E548F75-1352-87FF-B2CA-82AAF8296833}"/>
              </a:ext>
            </a:extLst>
          </p:cNvPr>
          <p:cNvSpPr/>
          <p:nvPr userDrawn="1"/>
        </p:nvSpPr>
        <p:spPr>
          <a:xfrm>
            <a:off x="0" y="0"/>
            <a:ext cx="7794171" cy="15367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648B8C8-36BF-6C83-0949-7FAA00FE07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3900" y="1700324"/>
            <a:ext cx="11087100" cy="4588628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42BD237-E70A-2115-86F3-B951A7D2E1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599612"/>
            <a:ext cx="9861550" cy="589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32A9E1-2177-5CA0-6895-EE693B8FD3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59217" y="5255853"/>
            <a:ext cx="2744096" cy="13844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C0E1C9-F3C3-31C4-40EA-0CBA75D3F07E}"/>
              </a:ext>
            </a:extLst>
          </p:cNvPr>
          <p:cNvSpPr/>
          <p:nvPr userDrawn="1"/>
        </p:nvSpPr>
        <p:spPr>
          <a:xfrm>
            <a:off x="7794171" y="0"/>
            <a:ext cx="4397829" cy="1536700"/>
          </a:xfrm>
          <a:prstGeom prst="rect">
            <a:avLst/>
          </a:prstGeom>
          <a:solidFill>
            <a:srgbClr val="090C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6C6834C5-349D-B8DE-765C-D831F31FFB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0893" y="-2213383"/>
            <a:ext cx="3737669" cy="365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71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B49E74-9FFD-00A7-A0FE-7748AB2BFF56}"/>
              </a:ext>
            </a:extLst>
          </p:cNvPr>
          <p:cNvSpPr/>
          <p:nvPr userDrawn="1"/>
        </p:nvSpPr>
        <p:spPr>
          <a:xfrm>
            <a:off x="-52388" y="-19050"/>
            <a:ext cx="4610100" cy="68961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F88486E-8D1F-7352-2098-531191D77A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1100" y="1522738"/>
            <a:ext cx="6457950" cy="2503378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63E0B49-2283-27C2-9583-4ED582A7F4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91100" y="4177695"/>
            <a:ext cx="6309401" cy="7527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D88565A-A142-60D1-B0A4-C8C262E34D9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991100" y="976500"/>
            <a:ext cx="6309401" cy="3946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 b="1">
                <a:solidFill>
                  <a:srgbClr val="00B0F0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D970515-AD37-7D39-7358-7693011FF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289" y="-1379663"/>
            <a:ext cx="4380423" cy="4281243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B3B03A0-4CF0-D483-40F0-C0DB585BCE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8601" y="3016314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920028C-D836-3031-0934-87E91B9EE9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6BD9FE-88FC-0777-125B-3BC12D9B26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8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B49E74-9FFD-00A7-A0FE-7748AB2BFF56}"/>
              </a:ext>
            </a:extLst>
          </p:cNvPr>
          <p:cNvSpPr/>
          <p:nvPr userDrawn="1"/>
        </p:nvSpPr>
        <p:spPr>
          <a:xfrm>
            <a:off x="-10160" y="0"/>
            <a:ext cx="3759200" cy="68961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067DA4-C323-E0E2-0B82-3398FC0DCF8C}"/>
              </a:ext>
            </a:extLst>
          </p:cNvPr>
          <p:cNvSpPr/>
          <p:nvPr userDrawn="1"/>
        </p:nvSpPr>
        <p:spPr>
          <a:xfrm>
            <a:off x="-10160" y="4592320"/>
            <a:ext cx="3759200" cy="2303780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D970515-AD37-7D39-7358-7693011FF6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701" y="4617272"/>
            <a:ext cx="2229730" cy="21792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BC8E75-01CE-ED3D-6ED7-7E538A747BB4}"/>
              </a:ext>
            </a:extLst>
          </p:cNvPr>
          <p:cNvSpPr/>
          <p:nvPr userDrawn="1"/>
        </p:nvSpPr>
        <p:spPr>
          <a:xfrm>
            <a:off x="3749040" y="0"/>
            <a:ext cx="8442960" cy="6896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773A8A-6EAE-FC66-27B5-67478F8C9F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5486400"/>
            <a:ext cx="2336800" cy="990600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10D366DB-4C0D-CDA0-0896-4C29DBEC71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0996" y="1531546"/>
            <a:ext cx="3349444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DD4E8CF-66C7-BD1A-B9F6-ABB82505EA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052" y="2471652"/>
            <a:ext cx="3195532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</p:spTree>
    <p:extLst>
      <p:ext uri="{BB962C8B-B14F-4D97-AF65-F5344CB8AC3E}">
        <p14:creationId xmlns:p14="http://schemas.microsoft.com/office/powerpoint/2010/main" val="2893207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E5386BE-840D-67B7-E82F-FCA54693CC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0010" y="-20096"/>
            <a:ext cx="6490537" cy="6898193"/>
          </a:xfrm>
          <a:custGeom>
            <a:avLst/>
            <a:gdLst>
              <a:gd name="connsiteX0" fmla="*/ 0 w 5194300"/>
              <a:gd name="connsiteY0" fmla="*/ 0 h 6858000"/>
              <a:gd name="connsiteX1" fmla="*/ 5194300 w 5194300"/>
              <a:gd name="connsiteY1" fmla="*/ 0 h 6858000"/>
              <a:gd name="connsiteX2" fmla="*/ 5194300 w 5194300"/>
              <a:gd name="connsiteY2" fmla="*/ 6858000 h 6858000"/>
              <a:gd name="connsiteX3" fmla="*/ 0 w 5194300"/>
              <a:gd name="connsiteY3" fmla="*/ 6858000 h 6858000"/>
              <a:gd name="connsiteX4" fmla="*/ 0 w 5194300"/>
              <a:gd name="connsiteY4" fmla="*/ 0 h 6858000"/>
              <a:gd name="connsiteX0" fmla="*/ 0 w 7193922"/>
              <a:gd name="connsiteY0" fmla="*/ 0 h 6878096"/>
              <a:gd name="connsiteX1" fmla="*/ 7193922 w 7193922"/>
              <a:gd name="connsiteY1" fmla="*/ 20096 h 6878096"/>
              <a:gd name="connsiteX2" fmla="*/ 7193922 w 7193922"/>
              <a:gd name="connsiteY2" fmla="*/ 6878096 h 6878096"/>
              <a:gd name="connsiteX3" fmla="*/ 1999622 w 7193922"/>
              <a:gd name="connsiteY3" fmla="*/ 6878096 h 6878096"/>
              <a:gd name="connsiteX4" fmla="*/ 0 w 7193922"/>
              <a:gd name="connsiteY4" fmla="*/ 0 h 6878096"/>
              <a:gd name="connsiteX0" fmla="*/ 0 w 7193922"/>
              <a:gd name="connsiteY0" fmla="*/ 0 h 6898193"/>
              <a:gd name="connsiteX1" fmla="*/ 7193922 w 7193922"/>
              <a:gd name="connsiteY1" fmla="*/ 20096 h 6898193"/>
              <a:gd name="connsiteX2" fmla="*/ 7193922 w 7193922"/>
              <a:gd name="connsiteY2" fmla="*/ 6878096 h 6898193"/>
              <a:gd name="connsiteX3" fmla="*/ 10049 w 7193922"/>
              <a:gd name="connsiteY3" fmla="*/ 6898193 h 6898193"/>
              <a:gd name="connsiteX4" fmla="*/ 0 w 7193922"/>
              <a:gd name="connsiteY4" fmla="*/ 0 h 6898193"/>
              <a:gd name="connsiteX0" fmla="*/ 0 w 7193922"/>
              <a:gd name="connsiteY0" fmla="*/ 0 h 6898193"/>
              <a:gd name="connsiteX1" fmla="*/ 7193922 w 7193922"/>
              <a:gd name="connsiteY1" fmla="*/ 20096 h 6898193"/>
              <a:gd name="connsiteX2" fmla="*/ 3074097 w 7193922"/>
              <a:gd name="connsiteY2" fmla="*/ 6888144 h 6898193"/>
              <a:gd name="connsiteX3" fmla="*/ 10049 w 7193922"/>
              <a:gd name="connsiteY3" fmla="*/ 6898193 h 6898193"/>
              <a:gd name="connsiteX4" fmla="*/ 0 w 7193922"/>
              <a:gd name="connsiteY4" fmla="*/ 0 h 6898193"/>
              <a:gd name="connsiteX0" fmla="*/ 0 w 6490537"/>
              <a:gd name="connsiteY0" fmla="*/ 0 h 6898193"/>
              <a:gd name="connsiteX1" fmla="*/ 6490537 w 6490537"/>
              <a:gd name="connsiteY1" fmla="*/ 10048 h 6898193"/>
              <a:gd name="connsiteX2" fmla="*/ 3074097 w 6490537"/>
              <a:gd name="connsiteY2" fmla="*/ 6888144 h 6898193"/>
              <a:gd name="connsiteX3" fmla="*/ 10049 w 6490537"/>
              <a:gd name="connsiteY3" fmla="*/ 6898193 h 6898193"/>
              <a:gd name="connsiteX4" fmla="*/ 0 w 6490537"/>
              <a:gd name="connsiteY4" fmla="*/ 0 h 6898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0537" h="6898193">
                <a:moveTo>
                  <a:pt x="0" y="0"/>
                </a:moveTo>
                <a:lnTo>
                  <a:pt x="6490537" y="10048"/>
                </a:lnTo>
                <a:lnTo>
                  <a:pt x="3074097" y="6888144"/>
                </a:lnTo>
                <a:lnTo>
                  <a:pt x="10049" y="6898193"/>
                </a:lnTo>
                <a:cubicBezTo>
                  <a:pt x="6699" y="4598795"/>
                  <a:pt x="3350" y="2299398"/>
                  <a:pt x="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5D6A207-0852-FBC7-0A2C-473D5299F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6331" y="2568767"/>
            <a:ext cx="5110424" cy="1017395"/>
          </a:xfrm>
        </p:spPr>
        <p:txBody>
          <a:bodyPr>
            <a:normAutofit/>
          </a:bodyPr>
          <a:lstStyle>
            <a:lvl1pPr>
              <a:lnSpc>
                <a:spcPct val="75000"/>
              </a:lnSpc>
              <a:defRPr sz="3600" b="1" i="0">
                <a:solidFill>
                  <a:srgbClr val="090C37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NAME</a:t>
            </a:r>
            <a:br>
              <a:rPr lang="en-GB" dirty="0"/>
            </a:br>
            <a:r>
              <a:rPr lang="en-GB" dirty="0"/>
              <a:t>SURNAME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313BB3B-E715-329A-9F0A-A5A86237CA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96331" y="3660147"/>
            <a:ext cx="5331484" cy="286220"/>
          </a:xfrm>
        </p:spPr>
        <p:txBody>
          <a:bodyPr>
            <a:normAutofit/>
          </a:bodyPr>
          <a:lstStyle>
            <a:lvl1pPr marL="0" indent="0" algn="l">
              <a:lnSpc>
                <a:spcPct val="65000"/>
              </a:lnSpc>
              <a:spcBef>
                <a:spcPts val="0"/>
              </a:spcBef>
              <a:buNone/>
              <a:defRPr sz="2000">
                <a:solidFill>
                  <a:srgbClr val="00B0F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TITLE OF ABOVE SPEAKER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CDB8778-53C4-B2B7-5752-FFA5BEABC25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196331" y="4099499"/>
            <a:ext cx="5331484" cy="86426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090C37"/>
                </a:solidFill>
                <a:latin typeface="Helvetica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body copy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23FDB2A7-2E5A-8769-81B0-0780F5A47A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5315" y="-1408358"/>
            <a:ext cx="3350565" cy="32747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8D43B7-45C5-C4AC-5302-7130BB3B91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00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E31B-3066-11EA-BC81-AEE424B2D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CCB35-4D35-A873-0069-7CC76F57C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17609-3079-AA8B-C5C4-68AA4846B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CC020-A348-CE45-A801-A489F3589A60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8A5B0-9F76-1909-E1C2-113CE3665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58FB8-AA6E-F21B-472B-D4383FA9E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666E4-F6E9-CC49-8E12-DB21E5442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67395"/>
      </p:ext>
    </p:extLst>
  </p:cSld>
  <p:clrMapOvr>
    <a:masterClrMapping/>
  </p:clrMapOvr>
  <p:transition spd="med" advTm="7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9918EE1-1309-FCB8-457B-0C34DE7265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599612"/>
            <a:ext cx="9861550" cy="589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BEF9B8-F456-BC03-F1B9-E7FFB63C3DDA}"/>
              </a:ext>
            </a:extLst>
          </p:cNvPr>
          <p:cNvSpPr/>
          <p:nvPr userDrawn="1"/>
        </p:nvSpPr>
        <p:spPr>
          <a:xfrm>
            <a:off x="0" y="0"/>
            <a:ext cx="7794171" cy="1536699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AA21A7-5C5D-8BF1-4DF9-81C7DAA955AD}"/>
              </a:ext>
            </a:extLst>
          </p:cNvPr>
          <p:cNvSpPr/>
          <p:nvPr userDrawn="1"/>
        </p:nvSpPr>
        <p:spPr>
          <a:xfrm>
            <a:off x="7663543" y="0"/>
            <a:ext cx="4528457" cy="1536699"/>
          </a:xfrm>
          <a:prstGeom prst="rect">
            <a:avLst/>
          </a:prstGeom>
          <a:solidFill>
            <a:srgbClr val="090C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0D7184-4D98-C8F0-1097-5ACE0E5242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1714" y="299523"/>
            <a:ext cx="2449286" cy="1038284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3A31D5D1-8F61-0243-0BF0-C3E6296DA0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6310870" y="125353"/>
            <a:ext cx="2708976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35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942231-C191-F076-809F-D61A7F58A992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4A23CB3-51A8-CB25-95BC-E5643E35F1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1975" y="300726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90AF109-D45B-7329-8A75-519DE55602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72736" y="841923"/>
            <a:ext cx="6591300" cy="4179286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0B68663-CEF1-93C9-E2A4-794C9074C5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5" y="-2233233"/>
            <a:ext cx="4569935" cy="4466465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3DD2A4E-59F1-D2A7-4540-54F0A1A2F3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975" y="395642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E274DB-E20F-4FA2-3DDA-C2137A8804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83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0F0EFE7-FBD1-A460-6D6B-28154F6560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26038" y="0"/>
            <a:ext cx="706596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D0AFC06A-9292-6775-3988-916E170CE4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3649" y="1522275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F856A56E-447A-04A2-7F34-17C0547928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3649" y="2527013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E43886E-05D2-2665-C757-DA0DE8CB9A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56" y="4493388"/>
            <a:ext cx="4569935" cy="446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55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870708-F9A0-A60B-9558-B80C67BF13D0}"/>
              </a:ext>
            </a:extLst>
          </p:cNvPr>
          <p:cNvSpPr/>
          <p:nvPr userDrawn="1"/>
        </p:nvSpPr>
        <p:spPr>
          <a:xfrm>
            <a:off x="0" y="0"/>
            <a:ext cx="12192000" cy="5080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D52B4F21-E8BC-2A74-687E-967EB32314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26871" y="1892957"/>
            <a:ext cx="5505450" cy="5890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4CDE85E8-5B55-EA61-DED5-5738F57EBB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94389" y="-2410140"/>
            <a:ext cx="5366175" cy="5244677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444A8E4-63CA-2B95-97A1-4AA4E1F9EC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39163" y="2540000"/>
            <a:ext cx="5880866" cy="161751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852C1C-6D75-5604-3040-E0E169401A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08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2C2892D-C5F8-36B9-C6E1-E78F6845B2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0409" y="-2212445"/>
            <a:ext cx="4497696" cy="4395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2A7B82-5F56-F6FF-E7A4-83F00E3083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5EBD64-144C-16D1-D428-3C6D084060CE}"/>
              </a:ext>
            </a:extLst>
          </p:cNvPr>
          <p:cNvSpPr/>
          <p:nvPr userDrawn="1"/>
        </p:nvSpPr>
        <p:spPr>
          <a:xfrm>
            <a:off x="0" y="1"/>
            <a:ext cx="4610100" cy="3033485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BBD5E7F-BFA9-16B2-AF3E-E042747F23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1975" y="862330"/>
            <a:ext cx="3486150" cy="1617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9FCEA00-07D5-75C4-07E4-33DEF915AD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1811490"/>
            <a:ext cx="3486150" cy="8591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CLICK TO EDIT MASTER FOR A SUBHEADING OR DELETE THIS TEXT PANEL</a:t>
            </a:r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18D3F518-CDFF-9B9A-6743-F63CA8F5B7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048000"/>
            <a:ext cx="4610100" cy="3810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2446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D6D899-1B70-062E-6D0D-6104FE8629B0}"/>
              </a:ext>
            </a:extLst>
          </p:cNvPr>
          <p:cNvSpPr/>
          <p:nvPr userDrawn="1"/>
        </p:nvSpPr>
        <p:spPr>
          <a:xfrm>
            <a:off x="0" y="0"/>
            <a:ext cx="4610100" cy="68580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E7A8068-3E54-902F-9CEB-50956B8239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614" y="3134463"/>
            <a:ext cx="3886199" cy="589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6F0B73CE-01AB-EC39-403F-9545044B9D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3134463"/>
            <a:ext cx="4838701" cy="589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>
                <a:solidFill>
                  <a:srgbClr val="00B0F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A7FC94E-6C45-6849-9206-ECB529D62E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5" y="-2233233"/>
            <a:ext cx="4569935" cy="4466465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F1BFBAD-B247-27F8-6A44-7528EC5E23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8899" y="4551194"/>
            <a:ext cx="4569935" cy="44664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0B78AA-7D38-5E09-2F87-8EF01BDF76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7904" y="5473563"/>
            <a:ext cx="2744096" cy="13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14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1967E2-075F-CDC1-23C9-DF51C799B42A}"/>
              </a:ext>
            </a:extLst>
          </p:cNvPr>
          <p:cNvSpPr/>
          <p:nvPr userDrawn="1"/>
        </p:nvSpPr>
        <p:spPr>
          <a:xfrm>
            <a:off x="0" y="4762500"/>
            <a:ext cx="12192000" cy="2095500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3E7883-C19D-7DDD-50A4-6F25E632A0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19400" y="1489770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1AF40B1-6390-E127-1351-C0B83050D3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19400" y="2280680"/>
            <a:ext cx="7391400" cy="1213346"/>
          </a:xfrm>
          <a:prstGeom prst="rect">
            <a:avLst/>
          </a:prstGeom>
        </p:spPr>
        <p:txBody>
          <a:bodyPr/>
          <a:lstStyle>
            <a:lvl1pPr marL="256032" indent="-256032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776A4F09-48F9-A4FA-FA3A-7764A098E9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6592" y="-2136012"/>
            <a:ext cx="4569935" cy="4466465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5F7731B-72F9-3A1E-D6CB-BD6CC869FF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75" y="4902373"/>
            <a:ext cx="4569935" cy="4466465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DBC7048-6312-D925-13D1-6504554C01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01930" y="5487084"/>
            <a:ext cx="6410326" cy="6463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42377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29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91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89" r:id="rId21"/>
    <p:sldLayoutId id="2147483688" r:id="rId22"/>
    <p:sldLayoutId id="214748369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 userDrawn="1">
          <p15:clr>
            <a:srgbClr val="F26B43"/>
          </p15:clr>
        </p15:guide>
        <p15:guide id="2" pos="7440" userDrawn="1">
          <p15:clr>
            <a:srgbClr val="F26B43"/>
          </p15:clr>
        </p15:guide>
        <p15:guide id="3" pos="240" userDrawn="1">
          <p15:clr>
            <a:srgbClr val="F26B43"/>
          </p15:clr>
        </p15:guide>
        <p15:guide id="4" orient="horz" pos="40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mary.potter@globalequity.org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0.gi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84C11A-9736-A085-6DA5-63C0E48C60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1600" b="1" dirty="0"/>
              <a:t>SELECT YOUR COVER SLIDE</a:t>
            </a:r>
          </a:p>
          <a:p>
            <a:pPr lvl="1"/>
            <a:r>
              <a:rPr lang="en-GB" sz="1600" dirty="0"/>
              <a:t>Let the GEO Team know if a design for your city is missing from the pack</a:t>
            </a:r>
          </a:p>
          <a:p>
            <a:pPr marL="457200" lvl="1" indent="0">
              <a:buNone/>
            </a:pPr>
            <a:endParaRPr lang="en-GB" sz="1600" dirty="0"/>
          </a:p>
          <a:p>
            <a:r>
              <a:rPr lang="en-GB" sz="1600" b="1" dirty="0"/>
              <a:t>KEEP THE GEO INTRODUCTION AND EVENT UPDATE SLIDES</a:t>
            </a:r>
          </a:p>
          <a:p>
            <a:pPr lvl="1"/>
            <a:r>
              <a:rPr lang="en-GB" sz="1600" dirty="0"/>
              <a:t>Each meeting should feature an introduction to GEO, benefits of joining as a member and details of future events for all newcomers</a:t>
            </a:r>
          </a:p>
          <a:p>
            <a:pPr lvl="1"/>
            <a:endParaRPr lang="en-GB" sz="1600" dirty="0"/>
          </a:p>
          <a:p>
            <a:r>
              <a:rPr lang="en-GB" sz="1600" b="1" dirty="0"/>
              <a:t>ADD YOUR CONTENT</a:t>
            </a:r>
          </a:p>
          <a:p>
            <a:pPr lvl="1"/>
            <a:r>
              <a:rPr lang="en-GB" sz="1600" dirty="0"/>
              <a:t>Use the slide templates in the Layout feature in the top menu to build your presentation deck</a:t>
            </a:r>
          </a:p>
          <a:p>
            <a:pPr marL="0" indent="0">
              <a:buNone/>
            </a:pPr>
            <a:endParaRPr lang="en-GB" sz="1600" dirty="0"/>
          </a:p>
          <a:p>
            <a:r>
              <a:rPr lang="en-GB" sz="1600" b="1" dirty="0">
                <a:hlinkClick r:id="rId2"/>
              </a:rPr>
              <a:t>CONTACT THE GEO TEAM </a:t>
            </a:r>
            <a:r>
              <a:rPr lang="en-GB" sz="1600" b="1" dirty="0"/>
              <a:t>WITH ANY QUESTIONS</a:t>
            </a:r>
          </a:p>
          <a:p>
            <a:pPr lvl="1"/>
            <a:r>
              <a:rPr lang="en-GB" sz="1600" dirty="0"/>
              <a:t>We’re here to support you with any questions and to provide the marketing support</a:t>
            </a:r>
          </a:p>
          <a:p>
            <a:pPr marL="457200" lvl="1" indent="0">
              <a:buNone/>
            </a:pPr>
            <a:r>
              <a:rPr lang="en-GB" sz="1600" dirty="0"/>
              <a:t>    you need to ensure a successful event!</a:t>
            </a:r>
          </a:p>
          <a:p>
            <a:pPr marL="457200" lvl="1" indent="0">
              <a:buNone/>
            </a:pPr>
            <a:endParaRPr lang="en-GB" sz="1600" b="1" dirty="0">
              <a:solidFill>
                <a:srgbClr val="009E99"/>
              </a:solidFill>
              <a:latin typeface="+mj-lt"/>
            </a:endParaRPr>
          </a:p>
          <a:p>
            <a:pPr marL="0" lvl="1" indent="0">
              <a:buNone/>
            </a:pPr>
            <a:r>
              <a:rPr lang="en-GB" b="1" dirty="0">
                <a:solidFill>
                  <a:srgbClr val="009E99"/>
                </a:solidFill>
                <a:latin typeface="+mj-lt"/>
              </a:rPr>
              <a:t>   THANK YOU FOR SUPPORTING GEO!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9CAEA5-5A03-BEB5-1647-98819092F0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HOW TO USE THIS TEMPLATE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A9A218-BE37-9F4E-9D61-91DC64FEE4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5"/>
          <a:stretch/>
        </p:blipFill>
        <p:spPr>
          <a:xfrm>
            <a:off x="9934112" y="3535166"/>
            <a:ext cx="1953087" cy="195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72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NEW YORK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9615" y="3429000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6183" y="3713236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387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SWISS ROMANDIE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60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SYDNEY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226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TORONTO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147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UK AND CHANNEL ISLANDS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554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TEXAS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Placeholder 7" descr="A city skyline with many tall buildings&#10;&#10;Description automatically generated">
            <a:extLst>
              <a:ext uri="{FF2B5EF4-FFF2-40B4-BE49-F238E27FC236}">
                <a16:creationId xmlns:a16="http://schemas.microsoft.com/office/drawing/2014/main" id="{280D5792-AE2C-D4E9-4DB2-66DC407CB7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0842" r="30842"/>
          <a:stretch/>
        </p:blipFill>
        <p:spPr/>
      </p:pic>
    </p:spTree>
    <p:extLst>
      <p:ext uri="{BB962C8B-B14F-4D97-AF65-F5344CB8AC3E}">
        <p14:creationId xmlns:p14="http://schemas.microsoft.com/office/powerpoint/2010/main" val="3767302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828C5D-1B07-A848-32D6-10A3A71B69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0996" y="621777"/>
            <a:ext cx="3349444" cy="1617510"/>
          </a:xfrm>
        </p:spPr>
        <p:txBody>
          <a:bodyPr/>
          <a:lstStyle/>
          <a:p>
            <a:r>
              <a:rPr lang="en-US" dirty="0"/>
              <a:t>WHAT MAKES</a:t>
            </a:r>
          </a:p>
          <a:p>
            <a:r>
              <a:rPr lang="en-US" dirty="0"/>
              <a:t>GEO</a:t>
            </a:r>
          </a:p>
          <a:p>
            <a:r>
              <a:rPr lang="en-US" dirty="0"/>
              <a:t>SPECIAL?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97A93-D1D3-E505-78E2-04289B615F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0052" y="1959342"/>
            <a:ext cx="3195532" cy="1617510"/>
          </a:xfrm>
        </p:spPr>
        <p:txBody>
          <a:bodyPr/>
          <a:lstStyle/>
          <a:p>
            <a:r>
              <a:rPr lang="en-US" dirty="0"/>
              <a:t>GEO IS THE LEADING NON-PROFIT GLOBAL SHARE OWNERSHIP COMMUNITY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99CDC9-4FB5-5A17-37CC-8FCAF4E0B6B3}"/>
              </a:ext>
            </a:extLst>
          </p:cNvPr>
          <p:cNvSpPr/>
          <p:nvPr/>
        </p:nvSpPr>
        <p:spPr>
          <a:xfrm>
            <a:off x="0" y="3447106"/>
            <a:ext cx="3748135" cy="1143000"/>
          </a:xfrm>
          <a:prstGeom prst="rect">
            <a:avLst/>
          </a:prstGeom>
          <a:solidFill>
            <a:srgbClr val="D9F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0A11CEDF-23F0-9E8C-75AD-D9885FB671FF}"/>
              </a:ext>
            </a:extLst>
          </p:cNvPr>
          <p:cNvSpPr txBox="1"/>
          <p:nvPr/>
        </p:nvSpPr>
        <p:spPr>
          <a:xfrm>
            <a:off x="381000" y="3741607"/>
            <a:ext cx="336713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marR="3081"/>
            <a:r>
              <a:rPr lang="en-GB" sz="1200" b="1" dirty="0">
                <a:solidFill>
                  <a:srgbClr val="090C37"/>
                </a:solidFill>
                <a:ea typeface="Verdana" panose="020B0604030504040204" pitchFamily="34" charset="0"/>
                <a:cs typeface="ShellBook"/>
              </a:rPr>
              <a:t>We are focused on promoting share ownership for the benefit of employees, companies and communities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55C235-0CCF-8D60-331F-1F198B88DE66}"/>
              </a:ext>
            </a:extLst>
          </p:cNvPr>
          <p:cNvSpPr/>
          <p:nvPr/>
        </p:nvSpPr>
        <p:spPr>
          <a:xfrm>
            <a:off x="6435500" y="621777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800" kern="0" dirty="0"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E51BF7-36B4-681C-3CBC-D363438BEF1B}"/>
              </a:ext>
            </a:extLst>
          </p:cNvPr>
          <p:cNvSpPr/>
          <p:nvPr/>
        </p:nvSpPr>
        <p:spPr>
          <a:xfrm>
            <a:off x="6435500" y="621777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3134D9E-CF62-D872-C652-E975D94D6E5B}"/>
              </a:ext>
            </a:extLst>
          </p:cNvPr>
          <p:cNvSpPr txBox="1">
            <a:spLocks/>
          </p:cNvSpPr>
          <p:nvPr/>
        </p:nvSpPr>
        <p:spPr>
          <a:xfrm>
            <a:off x="6875859" y="849805"/>
            <a:ext cx="1126815" cy="180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RESOURCES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6BE04B-BFE0-1FCE-1CCF-37032B5184F2}"/>
              </a:ext>
            </a:extLst>
          </p:cNvPr>
          <p:cNvSpPr/>
          <p:nvPr/>
        </p:nvSpPr>
        <p:spPr>
          <a:xfrm>
            <a:off x="4218910" y="621777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7D8390-7893-C267-E946-27E88E20B73B}"/>
              </a:ext>
            </a:extLst>
          </p:cNvPr>
          <p:cNvSpPr/>
          <p:nvPr/>
        </p:nvSpPr>
        <p:spPr>
          <a:xfrm>
            <a:off x="4225744" y="621777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FEC952BC-1404-0326-677B-4382D62F550A}"/>
              </a:ext>
            </a:extLst>
          </p:cNvPr>
          <p:cNvSpPr txBox="1">
            <a:spLocks/>
          </p:cNvSpPr>
          <p:nvPr/>
        </p:nvSpPr>
        <p:spPr>
          <a:xfrm>
            <a:off x="4620504" y="849805"/>
            <a:ext cx="1126815" cy="180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COMMUNITY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191284-BE6F-F1DD-FE32-27025A9F2228}"/>
              </a:ext>
            </a:extLst>
          </p:cNvPr>
          <p:cNvSpPr/>
          <p:nvPr/>
        </p:nvSpPr>
        <p:spPr>
          <a:xfrm>
            <a:off x="4218910" y="3646281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7625D5-429B-B909-557A-5D7D93D7E296}"/>
              </a:ext>
            </a:extLst>
          </p:cNvPr>
          <p:cNvSpPr/>
          <p:nvPr/>
        </p:nvSpPr>
        <p:spPr>
          <a:xfrm>
            <a:off x="4218910" y="3646281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920F977-C850-8C43-838F-32B0E20BECD6}"/>
              </a:ext>
            </a:extLst>
          </p:cNvPr>
          <p:cNvSpPr txBox="1">
            <a:spLocks/>
          </p:cNvSpPr>
          <p:nvPr/>
        </p:nvSpPr>
        <p:spPr>
          <a:xfrm>
            <a:off x="4730772" y="3874309"/>
            <a:ext cx="1126815" cy="18059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SIMPLICITY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E7F0C1-9347-5D92-433A-88BA4EF5462A}"/>
              </a:ext>
            </a:extLst>
          </p:cNvPr>
          <p:cNvSpPr/>
          <p:nvPr/>
        </p:nvSpPr>
        <p:spPr>
          <a:xfrm>
            <a:off x="6429806" y="3657028"/>
            <a:ext cx="2018923" cy="2807223"/>
          </a:xfrm>
          <a:prstGeom prst="rect">
            <a:avLst/>
          </a:prstGeom>
          <a:solidFill>
            <a:schemeClr val="bg1"/>
          </a:solidFill>
          <a:ln>
            <a:solidFill>
              <a:srgbClr val="009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599461-777D-1DE7-82C9-70DA00FDB156}"/>
              </a:ext>
            </a:extLst>
          </p:cNvPr>
          <p:cNvSpPr/>
          <p:nvPr/>
        </p:nvSpPr>
        <p:spPr>
          <a:xfrm>
            <a:off x="6429806" y="3657028"/>
            <a:ext cx="2018923" cy="636655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527DACC-D05C-D713-4488-DC4EC9CEBF5C}"/>
              </a:ext>
            </a:extLst>
          </p:cNvPr>
          <p:cNvSpPr txBox="1">
            <a:spLocks/>
          </p:cNvSpPr>
          <p:nvPr/>
        </p:nvSpPr>
        <p:spPr>
          <a:xfrm>
            <a:off x="6794955" y="3885057"/>
            <a:ext cx="1254731" cy="1698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RECOGNITION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52DB32-F372-7764-49F9-ECEA0532ABD4}"/>
              </a:ext>
            </a:extLst>
          </p:cNvPr>
          <p:cNvSpPr txBox="1"/>
          <p:nvPr/>
        </p:nvSpPr>
        <p:spPr>
          <a:xfrm>
            <a:off x="4363765" y="1473989"/>
            <a:ext cx="17020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Partner with global, reputable and world-class peers and suppliers, when and where it suits you.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009E99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A network of trusted industry partners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6E9662-ECB3-C7DF-7AF4-601B1CC17EED}"/>
              </a:ext>
            </a:extLst>
          </p:cNvPr>
          <p:cNvSpPr txBox="1"/>
          <p:nvPr/>
        </p:nvSpPr>
        <p:spPr>
          <a:xfrm>
            <a:off x="6544141" y="1454376"/>
            <a:ext cx="17669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Ever-evolving member driven resources that meet your professional and personal development needs.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009E99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Expert, cost-effective industry resources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EBA0F8-53BB-DED3-0FFD-D4A4AF7AD5A9}"/>
              </a:ext>
            </a:extLst>
          </p:cNvPr>
          <p:cNvSpPr txBox="1"/>
          <p:nvPr/>
        </p:nvSpPr>
        <p:spPr>
          <a:xfrm>
            <a:off x="4380370" y="4505398"/>
            <a:ext cx="17020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Access the information, people or resources you need quickly and easily, in a place that works for you.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404040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Instant, easy 24/7 access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52F497-27A0-3A94-FAFC-7617FEE5F0E9}"/>
              </a:ext>
            </a:extLst>
          </p:cNvPr>
          <p:cNvSpPr txBox="1"/>
          <p:nvPr/>
        </p:nvSpPr>
        <p:spPr>
          <a:xfrm>
            <a:off x="6571296" y="4622070"/>
            <a:ext cx="17020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kern="0" dirty="0">
                <a:latin typeface="Helvetica" pitchFamily="2" charset="0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Reward and recognition programmes for individuals and companies.</a:t>
            </a:r>
          </a:p>
          <a:p>
            <a:pPr algn="ctr" defTabSz="914309">
              <a:buClr>
                <a:srgbClr val="A2A2A2"/>
              </a:buClr>
              <a:buSzPts val="850"/>
              <a:defRPr/>
            </a:pPr>
            <a:endParaRPr lang="en-GB" sz="1200" kern="0" dirty="0">
              <a:solidFill>
                <a:srgbClr val="404040"/>
              </a:solidFill>
              <a:latin typeface="+mj-lt"/>
              <a:ea typeface="Verdana" panose="020B0604030504040204" pitchFamily="34" charset="0"/>
              <a:cs typeface="Helvetica" panose="020B0604020202020204" pitchFamily="34" charset="0"/>
              <a:sym typeface="Carme"/>
            </a:endParaRPr>
          </a:p>
          <a:p>
            <a:pPr algn="ctr" defTabSz="914309">
              <a:buClr>
                <a:srgbClr val="A2A2A2"/>
              </a:buClr>
              <a:buSzPts val="850"/>
              <a:defRPr/>
            </a:pPr>
            <a:r>
              <a:rPr lang="en-GB" sz="1200" b="1" kern="0" dirty="0">
                <a:solidFill>
                  <a:srgbClr val="009E99"/>
                </a:solidFill>
                <a:latin typeface="+mj-lt"/>
                <a:ea typeface="Verdana" panose="020B0604030504040204" pitchFamily="34" charset="0"/>
                <a:cs typeface="Helvetica" panose="020B0604020202020204" pitchFamily="34" charset="0"/>
                <a:sym typeface="Carme"/>
              </a:rPr>
              <a:t>Elevating the industry’s best</a:t>
            </a:r>
          </a:p>
        </p:txBody>
      </p:sp>
      <p:pic>
        <p:nvPicPr>
          <p:cNvPr id="34" name="Google Shape;263;p28" descr="Group success outline">
            <a:extLst>
              <a:ext uri="{FF2B5EF4-FFF2-40B4-BE49-F238E27FC236}">
                <a16:creationId xmlns:a16="http://schemas.microsoft.com/office/drawing/2014/main" id="{FE0C29A2-0210-A03A-10CA-E10004F15CF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15607" y="834476"/>
            <a:ext cx="770707" cy="770707"/>
          </a:xfrm>
          <a:prstGeom prst="rect">
            <a:avLst/>
          </a:prstGeom>
          <a:ln>
            <a:noFill/>
          </a:ln>
        </p:spPr>
      </p:pic>
      <p:sp>
        <p:nvSpPr>
          <p:cNvPr id="35" name="CustomShape 14">
            <a:extLst>
              <a:ext uri="{FF2B5EF4-FFF2-40B4-BE49-F238E27FC236}">
                <a16:creationId xmlns:a16="http://schemas.microsoft.com/office/drawing/2014/main" id="{B5B52A7E-A097-1B6A-5035-FFCA643ECDBC}"/>
              </a:ext>
            </a:extLst>
          </p:cNvPr>
          <p:cNvSpPr/>
          <p:nvPr/>
        </p:nvSpPr>
        <p:spPr>
          <a:xfrm>
            <a:off x="9018642" y="1336653"/>
            <a:ext cx="2892362" cy="5557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+5k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individual members across the globe connected by GEO</a:t>
            </a:r>
          </a:p>
        </p:txBody>
      </p:sp>
      <p:pic>
        <p:nvPicPr>
          <p:cNvPr id="36" name="Graphic 35" descr="Earth globe: Americas with solid fill">
            <a:extLst>
              <a:ext uri="{FF2B5EF4-FFF2-40B4-BE49-F238E27FC236}">
                <a16:creationId xmlns:a16="http://schemas.microsoft.com/office/drawing/2014/main" id="{4976821C-EFEE-D8C1-4409-703CC65D8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19895" y="2155692"/>
            <a:ext cx="762129" cy="762129"/>
          </a:xfrm>
          <a:prstGeom prst="rect">
            <a:avLst/>
          </a:prstGeom>
        </p:spPr>
      </p:pic>
      <p:sp>
        <p:nvSpPr>
          <p:cNvPr id="38" name="CustomShape 14">
            <a:extLst>
              <a:ext uri="{FF2B5EF4-FFF2-40B4-BE49-F238E27FC236}">
                <a16:creationId xmlns:a16="http://schemas.microsoft.com/office/drawing/2014/main" id="{36AFA5E2-68C4-1510-27AF-658257CC3FDC}"/>
              </a:ext>
            </a:extLst>
          </p:cNvPr>
          <p:cNvSpPr/>
          <p:nvPr/>
        </p:nvSpPr>
        <p:spPr>
          <a:xfrm>
            <a:off x="9026099" y="2725302"/>
            <a:ext cx="2549719" cy="5994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+60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Member countries accessing GEO’s</a:t>
            </a: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events and resources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5258C2B-9A71-A9DB-132C-E0022EC80D28}"/>
              </a:ext>
            </a:extLst>
          </p:cNvPr>
          <p:cNvCxnSpPr>
            <a:cxnSpLocks/>
          </p:cNvCxnSpPr>
          <p:nvPr/>
        </p:nvCxnSpPr>
        <p:spPr>
          <a:xfrm flipH="1">
            <a:off x="9018642" y="2070851"/>
            <a:ext cx="2702119" cy="0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ustomShape 14">
            <a:extLst>
              <a:ext uri="{FF2B5EF4-FFF2-40B4-BE49-F238E27FC236}">
                <a16:creationId xmlns:a16="http://schemas.microsoft.com/office/drawing/2014/main" id="{06CE6065-2D18-A313-8E91-17B5B0B6BB54}"/>
              </a:ext>
            </a:extLst>
          </p:cNvPr>
          <p:cNvSpPr/>
          <p:nvPr/>
        </p:nvSpPr>
        <p:spPr>
          <a:xfrm>
            <a:off x="9171043" y="6059961"/>
            <a:ext cx="2441196" cy="5557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+25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ea typeface="Verdana" panose="020B0604030504040204" pitchFamily="34" charset="0"/>
              </a:rPr>
              <a:t>years of serving the global share plan industry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CA8FFD8-547F-7D26-4B44-DD412193ADB1}"/>
              </a:ext>
            </a:extLst>
          </p:cNvPr>
          <p:cNvSpPr/>
          <p:nvPr/>
        </p:nvSpPr>
        <p:spPr>
          <a:xfrm>
            <a:off x="9071660" y="371947"/>
            <a:ext cx="2748481" cy="468805"/>
          </a:xfrm>
          <a:prstGeom prst="rect">
            <a:avLst/>
          </a:prstGeom>
          <a:solidFill>
            <a:srgbClr val="009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A885B10-4E0D-16FA-F497-A137205A5D58}"/>
              </a:ext>
            </a:extLst>
          </p:cNvPr>
          <p:cNvSpPr txBox="1">
            <a:spLocks/>
          </p:cNvSpPr>
          <p:nvPr/>
        </p:nvSpPr>
        <p:spPr>
          <a:xfrm>
            <a:off x="9819165" y="501813"/>
            <a:ext cx="1135525" cy="2649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7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IN NUMBERS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C5226B4-D43B-D260-5EB5-6C063DCF9E96}"/>
              </a:ext>
            </a:extLst>
          </p:cNvPr>
          <p:cNvCxnSpPr>
            <a:cxnSpLocks/>
          </p:cNvCxnSpPr>
          <p:nvPr/>
        </p:nvCxnSpPr>
        <p:spPr>
          <a:xfrm flipH="1">
            <a:off x="9018641" y="3447106"/>
            <a:ext cx="2702119" cy="0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EE070CD-E53F-C5D8-D964-D0B652C48AD4}"/>
              </a:ext>
            </a:extLst>
          </p:cNvPr>
          <p:cNvCxnSpPr>
            <a:cxnSpLocks/>
          </p:cNvCxnSpPr>
          <p:nvPr/>
        </p:nvCxnSpPr>
        <p:spPr>
          <a:xfrm flipH="1">
            <a:off x="9018640" y="4955263"/>
            <a:ext cx="2702119" cy="0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stomShape 14">
            <a:extLst>
              <a:ext uri="{FF2B5EF4-FFF2-40B4-BE49-F238E27FC236}">
                <a16:creationId xmlns:a16="http://schemas.microsoft.com/office/drawing/2014/main" id="{8F525211-4112-ABD3-4B65-6F3C3DD54F8B}"/>
              </a:ext>
            </a:extLst>
          </p:cNvPr>
          <p:cNvSpPr/>
          <p:nvPr/>
        </p:nvSpPr>
        <p:spPr>
          <a:xfrm>
            <a:off x="9026099" y="4267206"/>
            <a:ext cx="2549719" cy="5994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2032" tIns="0" rIns="122032" bIns="0" anchor="ctr">
            <a:noAutofit/>
          </a:bodyPr>
          <a:lstStyle/>
          <a:p>
            <a:pPr defTabSz="914336">
              <a:lnSpc>
                <a:spcPct val="90000"/>
              </a:lnSpc>
              <a:defRPr/>
            </a:pPr>
            <a:r>
              <a:rPr lang="en-GB" sz="1600" b="1" spc="-1" dirty="0">
                <a:solidFill>
                  <a:srgbClr val="009E99"/>
                </a:solidFill>
                <a:latin typeface="+mj-lt"/>
                <a:ea typeface="Verdana" panose="020B0604030504040204" pitchFamily="34" charset="0"/>
              </a:rPr>
              <a:t>+3</a:t>
            </a:r>
            <a:endParaRPr lang="en-GB" sz="1600" spc="-1" dirty="0">
              <a:solidFill>
                <a:srgbClr val="009E99"/>
              </a:solidFill>
              <a:latin typeface="+mj-lt"/>
              <a:ea typeface="Verdana" panose="020B0604030504040204" pitchFamily="34" charset="0"/>
            </a:endParaRPr>
          </a:p>
          <a:p>
            <a:pPr defTabSz="914336">
              <a:defRPr/>
            </a:pPr>
            <a:r>
              <a:rPr lang="en-GB" sz="900" spc="-1" dirty="0">
                <a:solidFill>
                  <a:srgbClr val="090C37"/>
                </a:solidFill>
                <a:latin typeface="Helvetica" pitchFamily="2" charset="0"/>
                <a:ea typeface="Verdana" panose="020B0604030504040204" pitchFamily="34" charset="0"/>
              </a:rPr>
              <a:t>Global share plan industry individual and corporate recognition programs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CD6153-080F-2F1C-A07E-B91757C562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1661" y="3697997"/>
            <a:ext cx="950674" cy="4971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6DE2C6-3D2D-370C-1663-70CEFD6000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2961" y="3698797"/>
            <a:ext cx="901729" cy="5241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982B259-A2C9-0903-173F-F178106964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85316" y="3795600"/>
            <a:ext cx="1028039" cy="44601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8592A4-3666-041C-954D-52CFB458D6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55361" y="5093757"/>
            <a:ext cx="2018923" cy="92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72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0809D4-9D8D-5456-788C-47C7F9F5F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OUR NEW BRAND</a:t>
            </a:r>
          </a:p>
        </p:txBody>
      </p:sp>
      <p:pic>
        <p:nvPicPr>
          <p:cNvPr id="2" name="GEO Brand Update Social Video.mp4" descr="GEO Brand Update Social Video.mp4">
            <a:hlinkClick r:id="" action="ppaction://media"/>
            <a:extLst>
              <a:ext uri="{FF2B5EF4-FFF2-40B4-BE49-F238E27FC236}">
                <a16:creationId xmlns:a16="http://schemas.microsoft.com/office/drawing/2014/main" id="{BDE57954-2547-568F-47E6-7EB98C641E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solidFill>
              <a:srgbClr val="090C37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E5DE41-6033-E994-28A9-C3788E3B42A5}"/>
              </a:ext>
            </a:extLst>
          </p:cNvPr>
          <p:cNvSpPr txBox="1"/>
          <p:nvPr/>
        </p:nvSpPr>
        <p:spPr>
          <a:xfrm>
            <a:off x="-97536" y="-484472"/>
            <a:ext cx="535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CLICK TO PLAY BRAND VIDEO</a:t>
            </a:r>
          </a:p>
        </p:txBody>
      </p:sp>
    </p:spTree>
    <p:extLst>
      <p:ext uri="{BB962C8B-B14F-4D97-AF65-F5344CB8AC3E}">
        <p14:creationId xmlns:p14="http://schemas.microsoft.com/office/powerpoint/2010/main" val="285926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243324" y="931165"/>
            <a:ext cx="6261494" cy="8150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 marR="3081">
              <a:lnSpc>
                <a:spcPct val="112400"/>
              </a:lnSpc>
            </a:pPr>
            <a:r>
              <a:rPr lang="en-GB" sz="1600" b="1" dirty="0">
                <a:ea typeface="Verdana" panose="020B0604030504040204" pitchFamily="34" charset="0"/>
                <a:cs typeface="ShellBook"/>
              </a:rPr>
              <a:t>GEO provides the tools and solutions to take</a:t>
            </a:r>
          </a:p>
          <a:p>
            <a:pPr marL="7701" marR="3081">
              <a:lnSpc>
                <a:spcPct val="112400"/>
              </a:lnSpc>
            </a:pPr>
            <a:r>
              <a:rPr lang="en-GB" sz="1600" b="1" dirty="0">
                <a:ea typeface="Verdana" panose="020B0604030504040204" pitchFamily="34" charset="0"/>
                <a:cs typeface="ShellBook"/>
              </a:rPr>
              <a:t>action today and make a world of difference</a:t>
            </a:r>
          </a:p>
          <a:p>
            <a:pPr marL="7701" marR="3081">
              <a:lnSpc>
                <a:spcPct val="112400"/>
              </a:lnSpc>
            </a:pPr>
            <a:r>
              <a:rPr lang="en-GB" sz="1600" b="1" dirty="0">
                <a:ea typeface="Verdana" panose="020B0604030504040204" pitchFamily="34" charset="0"/>
                <a:cs typeface="ShellBook"/>
              </a:rPr>
              <a:t>With employee share ownership.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43324" y="2032699"/>
            <a:ext cx="551002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01"/>
            <a:r>
              <a:rPr lang="en-GB" sz="2000" b="1" spc="-21" dirty="0">
                <a:solidFill>
                  <a:srgbClr val="009E99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ShellBold"/>
              </a:rPr>
              <a:t>WE MAKE IT EASY TO ACCESS THE RIGHT PEOPLE AND INFORMATION</a:t>
            </a:r>
            <a:endParaRPr lang="en-GB" sz="2000" b="1" dirty="0">
              <a:solidFill>
                <a:srgbClr val="009E99"/>
              </a:solidFill>
              <a:latin typeface="Century Gothic" panose="020B0502020202020204" pitchFamily="34" charset="0"/>
              <a:ea typeface="Verdana" panose="020B0604030504040204" pitchFamily="34" charset="0"/>
              <a:cs typeface="ShellBold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body" sz="quarter" idx="4294967295"/>
          </p:nvPr>
        </p:nvSpPr>
        <p:spPr>
          <a:xfrm>
            <a:off x="5049069" y="2902235"/>
            <a:ext cx="6511560" cy="2750946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42913" indent="-220663">
              <a:lnSpc>
                <a:spcPct val="150000"/>
              </a:lnSpc>
              <a:buClr>
                <a:srgbClr val="009E99"/>
              </a:buClr>
              <a:buSzPct val="150000"/>
              <a:buFont typeface="Wingdings" pitchFamily="2" charset="2"/>
              <a:buChar char="§"/>
            </a:pPr>
            <a:r>
              <a:rPr lang="en-GB" sz="1455" spc="-31" dirty="0"/>
              <a:t>Global share </a:t>
            </a:r>
            <a:r>
              <a:rPr lang="en-GB" sz="1455" spc="-31" dirty="0">
                <a:solidFill>
                  <a:schemeClr val="tx1"/>
                </a:solidFill>
                <a:latin typeface="+mn-lt"/>
              </a:rPr>
              <a:t>plan and executive compensation education</a:t>
            </a:r>
          </a:p>
          <a:p>
            <a:pPr marL="431261" indent="-207929">
              <a:lnSpc>
                <a:spcPct val="15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Plan strategy and design </a:t>
            </a:r>
          </a:p>
          <a:p>
            <a:pPr marL="431261" indent="-207929">
              <a:lnSpc>
                <a:spcPct val="15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Global and multi-national best practices and benchmarking</a:t>
            </a:r>
          </a:p>
          <a:p>
            <a:pPr marL="431261" indent="-207929">
              <a:lnSpc>
                <a:spcPct val="15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The latest survey data, trends, innovations, and recommendations </a:t>
            </a:r>
          </a:p>
          <a:p>
            <a:pPr marL="431261" indent="-207929">
              <a:lnSpc>
                <a:spcPct val="100000"/>
              </a:lnSpc>
              <a:buClr>
                <a:srgbClr val="009E99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455" spc="-31" dirty="0">
                <a:solidFill>
                  <a:schemeClr val="tx1"/>
                </a:solidFill>
                <a:latin typeface="+mn-lt"/>
              </a:rPr>
              <a:t>Strong global network of equity and executive compensation leaders, decision makers, innovators, academics, experts and professionals </a:t>
            </a:r>
          </a:p>
          <a:p>
            <a:pPr marL="431261" marR="505962" indent="-207929">
              <a:lnSpc>
                <a:spcPct val="159300"/>
              </a:lnSpc>
              <a:buClr>
                <a:srgbClr val="FBCE07"/>
              </a:buClr>
              <a:buSzPct val="160000"/>
              <a:buFont typeface="Wingdings" panose="05000000000000000000" pitchFamily="2" charset="2"/>
              <a:buChar char="§"/>
            </a:pPr>
            <a:endParaRPr lang="en-GB" sz="1455" spc="3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98C7C2-BA5F-A9DF-DD64-0A9C65E889F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93915" y="381000"/>
            <a:ext cx="3900714" cy="161751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WHY JOIN GEO?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327A05-82F4-1F14-5CF5-E2E697BECC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3916" y="971912"/>
            <a:ext cx="3486150" cy="1676340"/>
          </a:xfrm>
        </p:spPr>
        <p:txBody>
          <a:bodyPr/>
          <a:lstStyle/>
          <a:p>
            <a:r>
              <a:rPr lang="en-GB" dirty="0"/>
              <a:t>GEO IS YOUR PARTNER IN ELEVATING YOUR EMPLOYEE AND EXECUTIVE SHARE PLANS AND ACHIEVING YOUR CAREER AMBITIONS.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E2159B-260A-E7F9-022B-6B515BF2C6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49623"/>
            <a:ext cx="4630057" cy="380837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EC571-FE67-FAC2-0514-BD94E792B6DB}"/>
              </a:ext>
            </a:extLst>
          </p:cNvPr>
          <p:cNvSpPr txBox="1">
            <a:spLocks/>
          </p:cNvSpPr>
          <p:nvPr/>
        </p:nvSpPr>
        <p:spPr>
          <a:xfrm>
            <a:off x="317500" y="498023"/>
            <a:ext cx="9861550" cy="11585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dirty="0"/>
              <a:t>SHAPING THE FUTURE OF</a:t>
            </a:r>
          </a:p>
          <a:p>
            <a:pPr>
              <a:lnSpc>
                <a:spcPct val="50000"/>
              </a:lnSpc>
            </a:pPr>
            <a:r>
              <a:rPr lang="en-GB" dirty="0"/>
              <a:t>SHARE OWNERSHIP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C9070431-39D9-F239-0CDB-C045B1FFD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1760" y="3314835"/>
            <a:ext cx="3685985" cy="2214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800"/>
              </a:spcAft>
              <a:tabLst>
                <a:tab pos="4137557" algn="l"/>
              </a:tabLst>
            </a:pPr>
            <a:r>
              <a:rPr lang="en-GB" sz="1500" dirty="0">
                <a:ea typeface="Verdana" panose="020B0604030504040204" pitchFamily="34" charset="0"/>
                <a:cs typeface="Times New Roman" panose="02020603050405020304" pitchFamily="18" charset="0"/>
              </a:rPr>
              <a:t>Learn from and develop relationships with other issuers and providers around the world and in your local region.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Member directory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Online chapter resources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Discussions, blogs and articles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latin typeface="Century Gothic" panose="020B0502020202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5" name="Picture 4" descr="Shape, logo&#10;&#10;Description automatically generated">
            <a:extLst>
              <a:ext uri="{FF2B5EF4-FFF2-40B4-BE49-F238E27FC236}">
                <a16:creationId xmlns:a16="http://schemas.microsoft.com/office/drawing/2014/main" id="{F70C7344-1BCA-6443-282C-95B5102C7F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143" y="1847798"/>
            <a:ext cx="2969831" cy="152843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A4E5C31-1E18-5B60-6E4F-9B331966F6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70" y="1883279"/>
            <a:ext cx="3302296" cy="1457475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B3B6792-9109-DEE7-6548-5B416AE25D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7967" y="1973454"/>
            <a:ext cx="3381600" cy="1158570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7DE3CC6F-B018-F36D-86CE-7BA55A4D2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5350" y="3377654"/>
            <a:ext cx="3511551" cy="2151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800"/>
              </a:spcAft>
              <a:tabLst>
                <a:tab pos="4137557" algn="l"/>
              </a:tabLst>
            </a:pPr>
            <a:r>
              <a:rPr lang="en-GB" sz="1500" dirty="0">
                <a:ea typeface="Verdana" panose="020B0604030504040204" pitchFamily="34" charset="0"/>
                <a:cs typeface="Times New Roman" panose="02020603050405020304" pitchFamily="18" charset="0"/>
              </a:rPr>
              <a:t>Stay ahead through ever-evolving member driven resources that meet your professional and personal development needs.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Online learning resources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Courses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On-demand webcasts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9A015DCE-FCAE-C7AF-B9F9-0B029D563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671" y="3331822"/>
            <a:ext cx="3731300" cy="2318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800"/>
              </a:spcAft>
              <a:tabLst>
                <a:tab pos="4137557" algn="l"/>
              </a:tabLst>
            </a:pPr>
            <a:r>
              <a:rPr lang="en-GB" sz="1500" dirty="0">
                <a:ea typeface="Verdana" panose="020B0604030504040204" pitchFamily="34" charset="0"/>
                <a:cs typeface="Times New Roman" panose="02020603050405020304" pitchFamily="18" charset="0"/>
              </a:rPr>
              <a:t>Read industry news, explore technical updates, access ideas on global employee compensation innovation, and find ways to connect.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Surveys and reports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Articles and insights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Clr>
                <a:srgbClr val="009E99"/>
              </a:buClr>
              <a:buSzPct val="120000"/>
              <a:buFont typeface="Wingdings" pitchFamily="2" charset="2"/>
              <a:buChar char="§"/>
              <a:tabLst>
                <a:tab pos="4137557" algn="l"/>
              </a:tabLst>
            </a:pPr>
            <a:r>
              <a:rPr lang="en-GB" sz="1500" b="1" dirty="0">
                <a:latin typeface="Helvetica" pitchFamily="2" charset="0"/>
                <a:ea typeface="Verdana" panose="020B0604030504040204" pitchFamily="34" charset="0"/>
                <a:cs typeface="Times New Roman" panose="02020603050405020304" pitchFamily="18" charset="0"/>
              </a:rPr>
              <a:t>News and updates</a:t>
            </a:r>
            <a:endParaRPr lang="en-GB" sz="1500" b="1" dirty="0">
              <a:latin typeface="Helvetica" pitchFamily="2" charset="0"/>
              <a:ea typeface="Verdana" panose="020B060403050404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9F81D9-FF92-7DD2-16BA-23A32E8042DB}"/>
              </a:ext>
            </a:extLst>
          </p:cNvPr>
          <p:cNvCxnSpPr/>
          <p:nvPr/>
        </p:nvCxnSpPr>
        <p:spPr>
          <a:xfrm>
            <a:off x="4107541" y="1883279"/>
            <a:ext cx="0" cy="4593721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7EB8D8-9F70-B056-56BD-5B85A9269B30}"/>
              </a:ext>
            </a:extLst>
          </p:cNvPr>
          <p:cNvCxnSpPr/>
          <p:nvPr/>
        </p:nvCxnSpPr>
        <p:spPr>
          <a:xfrm>
            <a:off x="8033656" y="1846993"/>
            <a:ext cx="0" cy="4593721"/>
          </a:xfrm>
          <a:prstGeom prst="line">
            <a:avLst/>
          </a:prstGeom>
          <a:ln w="127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B68D90F-0096-E479-F845-C0E6820FF62C}"/>
              </a:ext>
            </a:extLst>
          </p:cNvPr>
          <p:cNvSpPr/>
          <p:nvPr/>
        </p:nvSpPr>
        <p:spPr>
          <a:xfrm>
            <a:off x="381001" y="5593822"/>
            <a:ext cx="3302296" cy="654323"/>
          </a:xfrm>
          <a:prstGeom prst="rect">
            <a:avLst/>
          </a:prstGeom>
          <a:gradFill flip="none" rotWithShape="1">
            <a:gsLst>
              <a:gs pos="31000">
                <a:srgbClr val="009E99"/>
              </a:gs>
              <a:gs pos="100000">
                <a:schemeClr val="accent2">
                  <a:lumMod val="97235"/>
                  <a:lumOff val="2765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DATA AND INSIGHTS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473581-0F10-F5BF-759F-51FB0517A0FB}"/>
              </a:ext>
            </a:extLst>
          </p:cNvPr>
          <p:cNvSpPr/>
          <p:nvPr/>
        </p:nvSpPr>
        <p:spPr>
          <a:xfrm>
            <a:off x="4490011" y="5597968"/>
            <a:ext cx="3302296" cy="654323"/>
          </a:xfrm>
          <a:prstGeom prst="rect">
            <a:avLst/>
          </a:prstGeom>
          <a:gradFill flip="none" rotWithShape="1">
            <a:gsLst>
              <a:gs pos="31000">
                <a:srgbClr val="009E99"/>
              </a:gs>
              <a:gs pos="100000">
                <a:schemeClr val="accent2">
                  <a:lumMod val="97235"/>
                  <a:lumOff val="2765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LEARNING AND DEVELOPMENT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C70D6C-CC7B-A0D2-0371-B39DC0931D82}"/>
              </a:ext>
            </a:extLst>
          </p:cNvPr>
          <p:cNvSpPr/>
          <p:nvPr/>
        </p:nvSpPr>
        <p:spPr>
          <a:xfrm>
            <a:off x="8426189" y="5593821"/>
            <a:ext cx="3302296" cy="654323"/>
          </a:xfrm>
          <a:prstGeom prst="rect">
            <a:avLst/>
          </a:prstGeom>
          <a:gradFill flip="none" rotWithShape="1">
            <a:gsLst>
              <a:gs pos="31000">
                <a:srgbClr val="009E99"/>
              </a:gs>
              <a:gs pos="100000">
                <a:schemeClr val="accent2">
                  <a:lumMod val="97235"/>
                  <a:lumOff val="2765"/>
                </a:scheme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Times New Roman" panose="02020603050405020304" pitchFamily="18" charset="0"/>
              </a:rPr>
              <a:t>GLOBAL COMMUNITIES</a:t>
            </a:r>
          </a:p>
        </p:txBody>
      </p:sp>
    </p:spTree>
    <p:extLst>
      <p:ext uri="{BB962C8B-B14F-4D97-AF65-F5344CB8AC3E}">
        <p14:creationId xmlns:p14="http://schemas.microsoft.com/office/powerpoint/2010/main" val="3230674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BOSTON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303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A65386-9152-6E38-622B-15D543199F67}"/>
              </a:ext>
            </a:extLst>
          </p:cNvPr>
          <p:cNvSpPr/>
          <p:nvPr/>
        </p:nvSpPr>
        <p:spPr>
          <a:xfrm>
            <a:off x="9372459" y="5218176"/>
            <a:ext cx="2679237" cy="1353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EBDB5BA-BB0B-3505-51D8-F82D08DBB7BE}"/>
              </a:ext>
            </a:extLst>
          </p:cNvPr>
          <p:cNvSpPr txBox="1">
            <a:spLocks/>
          </p:cNvSpPr>
          <p:nvPr/>
        </p:nvSpPr>
        <p:spPr>
          <a:xfrm>
            <a:off x="256825" y="698513"/>
            <a:ext cx="9861550" cy="8372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GB" dirty="0"/>
              <a:t>RECEIVE THE RECOGNITION YOU DESERVE</a:t>
            </a:r>
          </a:p>
        </p:txBody>
      </p:sp>
      <p:sp>
        <p:nvSpPr>
          <p:cNvPr id="12" name="object 18">
            <a:extLst>
              <a:ext uri="{FF2B5EF4-FFF2-40B4-BE49-F238E27FC236}">
                <a16:creationId xmlns:a16="http://schemas.microsoft.com/office/drawing/2014/main" id="{03436914-E907-BAF5-E7D5-CB9E2CA553FD}"/>
              </a:ext>
            </a:extLst>
          </p:cNvPr>
          <p:cNvSpPr txBox="1">
            <a:spLocks/>
          </p:cNvSpPr>
          <p:nvPr/>
        </p:nvSpPr>
        <p:spPr>
          <a:xfrm>
            <a:off x="4568113" y="4504042"/>
            <a:ext cx="4096033" cy="1620957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Fellow Global Equity (FGE) designation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Access to Fellows events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Discounts for GEO events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Lifetime membership to GEO post-retirement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Apply year round, selections on </a:t>
            </a:r>
            <a:r>
              <a:rPr lang="en-GB" sz="1200" b="1" spc="-31" dirty="0"/>
              <a:t>31 January, 30 June and 31 October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D4C9172-DBB1-CF2F-1F72-063C4062E6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825" y="2038117"/>
            <a:ext cx="3588927" cy="2153115"/>
          </a:xfrm>
          <a:prstGeom prst="rect">
            <a:avLst/>
          </a:prstGeom>
        </p:spPr>
      </p:pic>
      <p:sp>
        <p:nvSpPr>
          <p:cNvPr id="10" name="object 18">
            <a:extLst>
              <a:ext uri="{FF2B5EF4-FFF2-40B4-BE49-F238E27FC236}">
                <a16:creationId xmlns:a16="http://schemas.microsoft.com/office/drawing/2014/main" id="{EE06FD8B-F06E-2DF3-75AF-DEBCD72679B3}"/>
              </a:ext>
            </a:extLst>
          </p:cNvPr>
          <p:cNvSpPr txBox="1">
            <a:spLocks/>
          </p:cNvSpPr>
          <p:nvPr/>
        </p:nvSpPr>
        <p:spPr>
          <a:xfrm>
            <a:off x="176460" y="4391708"/>
            <a:ext cx="4227911" cy="2181175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Individual and corporate awards across 10 categories</a:t>
            </a:r>
          </a:p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Take part in GEO’s Excellence in Global Share Plans thought leadership program</a:t>
            </a:r>
          </a:p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Apply October to January</a:t>
            </a:r>
          </a:p>
          <a:p>
            <a:pPr marL="431261" indent="-207929">
              <a:lnSpc>
                <a:spcPct val="15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Winners announced at GEO’s annual conference each April</a:t>
            </a:r>
          </a:p>
          <a:p>
            <a:pPr marL="223332" indent="0">
              <a:lnSpc>
                <a:spcPct val="150000"/>
              </a:lnSpc>
              <a:buClr>
                <a:srgbClr val="CFAC67"/>
              </a:buClr>
              <a:buSzPct val="150000"/>
              <a:buNone/>
            </a:pPr>
            <a:endParaRPr lang="en-GB" sz="1400" spc="-31" dirty="0"/>
          </a:p>
        </p:txBody>
      </p: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C1918CF9-702F-F702-8644-5546110997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9389" y="1994085"/>
            <a:ext cx="3619500" cy="1631061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8F11DDF-167A-1625-AEFB-7C775FF478CE}"/>
              </a:ext>
            </a:extLst>
          </p:cNvPr>
          <p:cNvCxnSpPr/>
          <p:nvPr/>
        </p:nvCxnSpPr>
        <p:spPr>
          <a:xfrm>
            <a:off x="4495800" y="2113789"/>
            <a:ext cx="0" cy="4537254"/>
          </a:xfrm>
          <a:prstGeom prst="line">
            <a:avLst/>
          </a:prstGeom>
          <a:ln w="22225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673A95A-BE5A-6A8D-F274-0308AFF69BEC}"/>
              </a:ext>
            </a:extLst>
          </p:cNvPr>
          <p:cNvCxnSpPr/>
          <p:nvPr/>
        </p:nvCxnSpPr>
        <p:spPr>
          <a:xfrm>
            <a:off x="8734425" y="2120161"/>
            <a:ext cx="0" cy="4537254"/>
          </a:xfrm>
          <a:prstGeom prst="line">
            <a:avLst/>
          </a:prstGeom>
          <a:ln w="22225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ject 18">
            <a:extLst>
              <a:ext uri="{FF2B5EF4-FFF2-40B4-BE49-F238E27FC236}">
                <a16:creationId xmlns:a16="http://schemas.microsoft.com/office/drawing/2014/main" id="{B88CA8C6-158E-E84F-D2D8-0783B36733D0}"/>
              </a:ext>
            </a:extLst>
          </p:cNvPr>
          <p:cNvSpPr txBox="1">
            <a:spLocks/>
          </p:cNvSpPr>
          <p:nvPr/>
        </p:nvSpPr>
        <p:spPr>
          <a:xfrm>
            <a:off x="8627990" y="4476089"/>
            <a:ext cx="3387550" cy="217495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Two-year individual GEO membership with full </a:t>
            </a:r>
            <a:r>
              <a:rPr lang="en-GB" sz="1200" spc="-31" dirty="0" err="1"/>
              <a:t>GEOLearn</a:t>
            </a:r>
            <a:r>
              <a:rPr lang="en-GB" sz="1200" spc="-31" dirty="0"/>
              <a:t> access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Free registration and speaker slot at GEO Austin 2026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Free access to regional chapter and virtual events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Peer networking and participation in a thought-leadership project</a:t>
            </a:r>
          </a:p>
          <a:p>
            <a:pPr marL="431261" indent="-207929">
              <a:lnSpc>
                <a:spcPct val="100000"/>
              </a:lnSpc>
              <a:buClr>
                <a:srgbClr val="CFAC67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sz="1200" spc="-31" dirty="0"/>
              <a:t>Apply year round, selections </a:t>
            </a:r>
            <a:r>
              <a:rPr lang="en-GB" sz="1200" b="1" spc="-31" dirty="0"/>
              <a:t>1 August</a:t>
            </a:r>
            <a:endParaRPr lang="en-GB" sz="1400" b="1" spc="-3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892138-2B18-AD31-5D10-9666A91BA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313" y="1751852"/>
            <a:ext cx="4392916" cy="21964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153E2E-44FE-916F-E27D-081F051B35F9}"/>
              </a:ext>
            </a:extLst>
          </p:cNvPr>
          <p:cNvSpPr txBox="1"/>
          <p:nvPr/>
        </p:nvSpPr>
        <p:spPr>
          <a:xfrm>
            <a:off x="8664146" y="3643811"/>
            <a:ext cx="33875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332">
              <a:buClr>
                <a:srgbClr val="CFAC67"/>
              </a:buClr>
              <a:buSzPct val="150000"/>
            </a:pPr>
            <a:r>
              <a:rPr lang="en-GB" sz="1100" b="1" spc="-31" dirty="0"/>
              <a:t>A DEVELOPMENT AND THOUGHT LEADERSHIP PROGRAM FOR EMERGING PRACTITIONERS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5DBEA8-F45F-2F21-F36C-1F6DE60DFB13}"/>
              </a:ext>
            </a:extLst>
          </p:cNvPr>
          <p:cNvSpPr txBox="1"/>
          <p:nvPr/>
        </p:nvSpPr>
        <p:spPr>
          <a:xfrm>
            <a:off x="4495800" y="3655211"/>
            <a:ext cx="33875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332">
              <a:buClr>
                <a:srgbClr val="CFAC67"/>
              </a:buClr>
              <a:buSzPct val="150000"/>
            </a:pPr>
            <a:r>
              <a:rPr lang="en-GB" sz="1100" b="1" spc="-31" dirty="0"/>
              <a:t>OUR FELLOWS ARE SELECTED FOR THEIR CONTRIBUTIONS TO THE GLOBAL EQUITY INDUSTRY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D88992-E116-740E-EE7A-117B261D3313}"/>
              </a:ext>
            </a:extLst>
          </p:cNvPr>
          <p:cNvSpPr txBox="1"/>
          <p:nvPr/>
        </p:nvSpPr>
        <p:spPr>
          <a:xfrm>
            <a:off x="150423" y="3655211"/>
            <a:ext cx="33875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3332">
              <a:buClr>
                <a:srgbClr val="CFAC67"/>
              </a:buClr>
              <a:buSzPct val="150000"/>
            </a:pPr>
            <a:r>
              <a:rPr lang="en-GB" sz="1100" b="1" spc="-31" dirty="0"/>
              <a:t>CELEBRATING THE GLOBAL SHARE PLAN INDUSTRY’S BEST AND BRIGHTEST SINCE 2002</a:t>
            </a:r>
          </a:p>
        </p:txBody>
      </p:sp>
    </p:spTree>
    <p:extLst>
      <p:ext uri="{BB962C8B-B14F-4D97-AF65-F5344CB8AC3E}">
        <p14:creationId xmlns:p14="http://schemas.microsoft.com/office/powerpoint/2010/main" val="3937021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white surface with small dots&#10;&#10;Description automatically generated">
            <a:extLst>
              <a:ext uri="{FF2B5EF4-FFF2-40B4-BE49-F238E27FC236}">
                <a16:creationId xmlns:a16="http://schemas.microsoft.com/office/drawing/2014/main" id="{06C8FAF7-BECF-08EA-47F4-7FA446637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472" y="1553476"/>
            <a:ext cx="3294846" cy="1853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5C6FF5-20B3-E527-24A4-D31703028E4C}"/>
              </a:ext>
            </a:extLst>
          </p:cNvPr>
          <p:cNvSpPr/>
          <p:nvPr/>
        </p:nvSpPr>
        <p:spPr>
          <a:xfrm>
            <a:off x="8693930" y="5311641"/>
            <a:ext cx="3294846" cy="1163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2FC3BA-D3A6-0D8F-8C7F-F0634828D9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UPCOMING EVENTS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4B29D5-D2D8-CC3D-8209-DEDC374C0490}"/>
              </a:ext>
            </a:extLst>
          </p:cNvPr>
          <p:cNvSpPr/>
          <p:nvPr/>
        </p:nvSpPr>
        <p:spPr>
          <a:xfrm>
            <a:off x="0" y="6497179"/>
            <a:ext cx="12191999" cy="360822"/>
          </a:xfrm>
          <a:prstGeom prst="rect">
            <a:avLst/>
          </a:prstGeom>
          <a:solidFill>
            <a:srgbClr val="090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D56DE3-9D3E-E2BB-6966-77BF7B99684A}"/>
              </a:ext>
            </a:extLst>
          </p:cNvPr>
          <p:cNvCxnSpPr>
            <a:cxnSpLocks/>
          </p:cNvCxnSpPr>
          <p:nvPr/>
        </p:nvCxnSpPr>
        <p:spPr>
          <a:xfrm>
            <a:off x="3854995" y="1856871"/>
            <a:ext cx="0" cy="3703305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BF9EB9-6178-4C57-8121-BDC84E3B988B}"/>
              </a:ext>
            </a:extLst>
          </p:cNvPr>
          <p:cNvCxnSpPr>
            <a:cxnSpLocks/>
          </p:cNvCxnSpPr>
          <p:nvPr/>
        </p:nvCxnSpPr>
        <p:spPr>
          <a:xfrm>
            <a:off x="7854834" y="1875529"/>
            <a:ext cx="0" cy="3703305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97872A8-6B55-E00B-2E54-559D88366F72}"/>
              </a:ext>
            </a:extLst>
          </p:cNvPr>
          <p:cNvCxnSpPr>
            <a:cxnSpLocks/>
          </p:cNvCxnSpPr>
          <p:nvPr/>
        </p:nvCxnSpPr>
        <p:spPr>
          <a:xfrm>
            <a:off x="201205" y="3854123"/>
            <a:ext cx="11186604" cy="0"/>
          </a:xfrm>
          <a:prstGeom prst="line">
            <a:avLst/>
          </a:prstGeom>
          <a:ln w="25400">
            <a:solidFill>
              <a:srgbClr val="009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27926249-1B5F-1439-2E78-6B97ADC79443}"/>
              </a:ext>
            </a:extLst>
          </p:cNvPr>
          <p:cNvSpPr txBox="1">
            <a:spLocks/>
          </p:cNvSpPr>
          <p:nvPr/>
        </p:nvSpPr>
        <p:spPr>
          <a:xfrm>
            <a:off x="3892429" y="5634278"/>
            <a:ext cx="2294327" cy="3608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60"/>
              </a:lnSpc>
            </a:pPr>
            <a:r>
              <a:rPr lang="en-GB" sz="1600" b="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Apply to become a GEO Fellow</a:t>
            </a:r>
          </a:p>
          <a:p>
            <a:r>
              <a:rPr lang="en-US" sz="1600" b="0" dirty="0">
                <a:solidFill>
                  <a:srgbClr val="009E99"/>
                </a:solidFill>
                <a:latin typeface="Helvetica" pitchFamily="2" charset="0"/>
              </a:rPr>
              <a:t>30 June 2025</a:t>
            </a:r>
            <a:endParaRPr lang="en-US" sz="1600" b="0" dirty="0">
              <a:solidFill>
                <a:srgbClr val="1E1F21"/>
              </a:solidFill>
              <a:latin typeface="Helvetica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54E809-CA25-0DD3-4F49-28D2E5764E87}"/>
              </a:ext>
            </a:extLst>
          </p:cNvPr>
          <p:cNvSpPr txBox="1"/>
          <p:nvPr/>
        </p:nvSpPr>
        <p:spPr>
          <a:xfrm>
            <a:off x="8082654" y="5509836"/>
            <a:ext cx="4896390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2025 Regional Events</a:t>
            </a:r>
          </a:p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18 </a:t>
            </a: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September - </a:t>
            </a:r>
            <a:r>
              <a:rPr lang="en-GB" sz="1600" u="none" strike="noStrike" dirty="0" err="1">
                <a:solidFill>
                  <a:srgbClr val="009E99"/>
                </a:solidFill>
                <a:effectLst/>
                <a:latin typeface="Helvetica" pitchFamily="2" charset="0"/>
              </a:rPr>
              <a:t>NorCal</a:t>
            </a: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 Forum</a:t>
            </a: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, San Mateo</a:t>
            </a:r>
            <a:b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</a:b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November - London, UK</a:t>
            </a:r>
          </a:p>
          <a:p>
            <a:pPr>
              <a:lnSpc>
                <a:spcPts val="1660"/>
              </a:lnSpc>
            </a:pP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December – East Coast, Boston</a:t>
            </a:r>
            <a:endParaRPr lang="en-US" sz="1200" dirty="0">
              <a:solidFill>
                <a:srgbClr val="009E99"/>
              </a:solidFill>
              <a:latin typeface="Helvetica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F205B4-F954-386A-F6C2-2F2056E5D112}"/>
              </a:ext>
            </a:extLst>
          </p:cNvPr>
          <p:cNvGrpSpPr/>
          <p:nvPr/>
        </p:nvGrpSpPr>
        <p:grpSpPr>
          <a:xfrm>
            <a:off x="265921" y="4246629"/>
            <a:ext cx="3921116" cy="2140111"/>
            <a:chOff x="355304" y="1921775"/>
            <a:chExt cx="3921116" cy="214011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08BB385-4BF2-23F9-BE45-3C9F3CB0F4C1}"/>
                </a:ext>
              </a:extLst>
            </p:cNvPr>
            <p:cNvSpPr txBox="1"/>
            <p:nvPr/>
          </p:nvSpPr>
          <p:spPr>
            <a:xfrm>
              <a:off x="355304" y="3315528"/>
              <a:ext cx="3921116" cy="746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60"/>
                </a:lnSpc>
              </a:pPr>
              <a:r>
                <a:rPr lang="en-GB" sz="1600" dirty="0">
                  <a:solidFill>
                    <a:srgbClr val="1E1F21"/>
                  </a:solidFill>
                  <a:latin typeface="Helvetica" pitchFamily="2" charset="0"/>
                </a:rPr>
                <a:t>An introductory course for emerging equity professionals</a:t>
              </a:r>
            </a:p>
            <a:p>
              <a:pPr>
                <a:lnSpc>
                  <a:spcPts val="1660"/>
                </a:lnSpc>
              </a:pPr>
              <a:r>
                <a:rPr lang="en-GB" sz="1600" u="none" strike="noStrike" dirty="0">
                  <a:solidFill>
                    <a:srgbClr val="009E99"/>
                  </a:solidFill>
                  <a:effectLst/>
                  <a:latin typeface="Helvetica" pitchFamily="2" charset="0"/>
                </a:rPr>
                <a:t>Virtual: 6, 8,13 and 15 May 2025</a:t>
              </a:r>
              <a:endParaRPr lang="en-US" sz="1200" dirty="0">
                <a:solidFill>
                  <a:srgbClr val="009E99"/>
                </a:solidFill>
                <a:latin typeface="Helvetica" pitchFamily="2" charset="0"/>
              </a:endParaRPr>
            </a:p>
          </p:txBody>
        </p:sp>
        <p:pic>
          <p:nvPicPr>
            <p:cNvPr id="13" name="Picture 12" descr="A pink and orange logo&#10;&#10;Description automatically generated">
              <a:extLst>
                <a:ext uri="{FF2B5EF4-FFF2-40B4-BE49-F238E27FC236}">
                  <a16:creationId xmlns:a16="http://schemas.microsoft.com/office/drawing/2014/main" id="{281E3764-CEF4-97EB-9752-3C5688DFE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327" y="1921775"/>
              <a:ext cx="2699684" cy="1243854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0228EFB-729A-39AF-6813-7110D43A7D78}"/>
              </a:ext>
            </a:extLst>
          </p:cNvPr>
          <p:cNvSpPr txBox="1"/>
          <p:nvPr/>
        </p:nvSpPr>
        <p:spPr>
          <a:xfrm>
            <a:off x="201205" y="6497179"/>
            <a:ext cx="118894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dirty="0">
                <a:solidFill>
                  <a:schemeClr val="bg1"/>
                </a:solidFill>
                <a:latin typeface="+mj-lt"/>
                <a:ea typeface="+mj-ea"/>
                <a:cs typeface="Helvetica" panose="020B0604020202020204" pitchFamily="34" charset="0"/>
              </a:rPr>
              <a:t>Visit the GEO website for webcasts, event information and to register &gt;&gt;&gt; 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+mj-ea"/>
                <a:cs typeface="Helvetica" panose="020B0604020202020204" pitchFamily="34" charset="0"/>
              </a:rPr>
              <a:t>globalequity.org/event-calendar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D229A6-FCD2-673E-E7F6-0D7BD0D0B435}"/>
              </a:ext>
            </a:extLst>
          </p:cNvPr>
          <p:cNvSpPr txBox="1"/>
          <p:nvPr/>
        </p:nvSpPr>
        <p:spPr>
          <a:xfrm>
            <a:off x="8207776" y="3311352"/>
            <a:ext cx="3957745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GEO </a:t>
            </a:r>
            <a:r>
              <a:rPr lang="en-GB" sz="1600" dirty="0">
                <a:solidFill>
                  <a:srgbClr val="1E1F21"/>
                </a:solidFill>
                <a:latin typeface="Helvetica" pitchFamily="2" charset="0"/>
              </a:rPr>
              <a:t>Awards at Žofín Palace </a:t>
            </a:r>
            <a:br>
              <a:rPr lang="en-GB" sz="1600" dirty="0">
                <a:solidFill>
                  <a:srgbClr val="1E1F21"/>
                </a:solidFill>
                <a:latin typeface="Helvetica" pitchFamily="2" charset="0"/>
              </a:rPr>
            </a:b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Prague: 29 April 2025</a:t>
            </a:r>
            <a:endParaRPr lang="en-US" sz="1200" dirty="0">
              <a:solidFill>
                <a:srgbClr val="009E99"/>
              </a:solidFill>
              <a:latin typeface="Helvetica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B2AF88-2A9B-17FB-BE30-12CF2B069A33}"/>
              </a:ext>
            </a:extLst>
          </p:cNvPr>
          <p:cNvSpPr txBox="1"/>
          <p:nvPr/>
        </p:nvSpPr>
        <p:spPr>
          <a:xfrm>
            <a:off x="288923" y="3234661"/>
            <a:ext cx="3957745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dirty="0">
                <a:solidFill>
                  <a:srgbClr val="1E1F21"/>
                </a:solidFill>
                <a:latin typeface="Helvetica" pitchFamily="2" charset="0"/>
              </a:rPr>
              <a:t>Globally-based local Chapter events</a:t>
            </a:r>
            <a:endParaRPr lang="en-GB" sz="1200" u="none" strike="noStrike" dirty="0">
              <a:solidFill>
                <a:srgbClr val="1E1F21"/>
              </a:solidFill>
              <a:effectLst/>
              <a:latin typeface="Helvetica" pitchFamily="2" charset="0"/>
            </a:endParaRPr>
          </a:p>
          <a:p>
            <a:pPr>
              <a:lnSpc>
                <a:spcPts val="1660"/>
              </a:lnSpc>
            </a:pPr>
            <a:r>
              <a:rPr lang="en-GB" sz="1600" u="none" strike="noStrike" dirty="0">
                <a:solidFill>
                  <a:srgbClr val="009E99"/>
                </a:solidFill>
                <a:effectLst/>
                <a:latin typeface="Helvetica" pitchFamily="2" charset="0"/>
              </a:rPr>
              <a:t>Check our website for details</a:t>
            </a:r>
            <a:endParaRPr lang="en-US" sz="1200" dirty="0">
              <a:solidFill>
                <a:srgbClr val="009E99"/>
              </a:solidFill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0F467-7FE4-CFC4-4C05-6D6DE09BD50C}"/>
              </a:ext>
            </a:extLst>
          </p:cNvPr>
          <p:cNvSpPr txBox="1"/>
          <p:nvPr/>
        </p:nvSpPr>
        <p:spPr>
          <a:xfrm>
            <a:off x="4323710" y="3325773"/>
            <a:ext cx="361674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60"/>
              </a:lnSpc>
            </a:pPr>
            <a:r>
              <a:rPr lang="en-GB" sz="1600" u="none" strike="noStrike" dirty="0">
                <a:effectLst/>
                <a:latin typeface="Helvetica" pitchFamily="2" charset="0"/>
              </a:rPr>
              <a:t>Join our 26</a:t>
            </a:r>
            <a:r>
              <a:rPr lang="en-GB" sz="1600" u="none" strike="noStrike" baseline="30000" dirty="0">
                <a:effectLst/>
                <a:latin typeface="Helvetica" pitchFamily="2" charset="0"/>
              </a:rPr>
              <a:t>th</a:t>
            </a:r>
            <a:r>
              <a:rPr lang="en-GB" sz="1600" u="none" strike="noStrike" dirty="0">
                <a:effectLst/>
                <a:latin typeface="Helvetica" pitchFamily="2" charset="0"/>
              </a:rPr>
              <a:t> Annual Conference</a:t>
            </a:r>
          </a:p>
          <a:p>
            <a:pPr>
              <a:lnSpc>
                <a:spcPts val="1660"/>
              </a:lnSpc>
            </a:pPr>
            <a:r>
              <a:rPr lang="en-GB" sz="1600" dirty="0">
                <a:solidFill>
                  <a:srgbClr val="009E99"/>
                </a:solidFill>
                <a:latin typeface="Helvetica" pitchFamily="2" charset="0"/>
              </a:rPr>
              <a:t>Prague: 28 - 30 April 2025</a:t>
            </a:r>
            <a:endParaRPr lang="en-US" sz="1600" dirty="0">
              <a:solidFill>
                <a:srgbClr val="009E99"/>
              </a:solidFill>
              <a:latin typeface="Helvetica" pitchFamily="2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B05B153-88B2-A632-4C4A-3704FDA93A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45" y="1643740"/>
            <a:ext cx="3257928" cy="1643673"/>
          </a:xfrm>
          <a:prstGeom prst="rect">
            <a:avLst/>
          </a:prstGeom>
        </p:spPr>
      </p:pic>
      <p:pic>
        <p:nvPicPr>
          <p:cNvPr id="14" name="Picture 13" descr="A colorful line art and text&#10;&#10;Description automatically generated with medium confidence">
            <a:extLst>
              <a:ext uri="{FF2B5EF4-FFF2-40B4-BE49-F238E27FC236}">
                <a16:creationId xmlns:a16="http://schemas.microsoft.com/office/drawing/2014/main" id="{D972892F-83D7-16D9-C0BF-31E4544C76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46" y="1815446"/>
            <a:ext cx="2965585" cy="1389535"/>
          </a:xfrm>
          <a:prstGeom prst="rect">
            <a:avLst/>
          </a:prstGeom>
        </p:spPr>
      </p:pic>
      <p:pic>
        <p:nvPicPr>
          <p:cNvPr id="20" name="Picture 19" descr="A blue and green logo&#10;&#10;Description automatically generated">
            <a:extLst>
              <a:ext uri="{FF2B5EF4-FFF2-40B4-BE49-F238E27FC236}">
                <a16:creationId xmlns:a16="http://schemas.microsoft.com/office/drawing/2014/main" id="{F6144FED-3A12-38C2-78B7-320B845E28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54" y="4039042"/>
            <a:ext cx="3166490" cy="1631335"/>
          </a:xfrm>
          <a:prstGeom prst="rect">
            <a:avLst/>
          </a:prstGeom>
        </p:spPr>
      </p:pic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029DE190-E8A8-13E5-ECDA-CF616726DAAD}"/>
              </a:ext>
            </a:extLst>
          </p:cNvPr>
          <p:cNvSpPr txBox="1">
            <a:spLocks/>
          </p:cNvSpPr>
          <p:nvPr/>
        </p:nvSpPr>
        <p:spPr>
          <a:xfrm>
            <a:off x="5843436" y="5636874"/>
            <a:ext cx="2294327" cy="3608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kern="120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60"/>
              </a:lnSpc>
            </a:pPr>
            <a:r>
              <a:rPr lang="en-GB" sz="1600" b="0" u="none" strike="noStrike" dirty="0">
                <a:solidFill>
                  <a:srgbClr val="1E1F21"/>
                </a:solidFill>
                <a:effectLst/>
                <a:latin typeface="Helvetica" pitchFamily="2" charset="0"/>
              </a:rPr>
              <a:t>Apply to become a Future Leader</a:t>
            </a:r>
          </a:p>
          <a:p>
            <a:r>
              <a:rPr lang="en-US" sz="1600" b="0" dirty="0">
                <a:solidFill>
                  <a:srgbClr val="009E99"/>
                </a:solidFill>
                <a:latin typeface="Helvetica" pitchFamily="2" charset="0"/>
              </a:rPr>
              <a:t>1 August 2025</a:t>
            </a:r>
            <a:endParaRPr lang="en-US" sz="1600" b="0" dirty="0">
              <a:solidFill>
                <a:srgbClr val="1E1F21"/>
              </a:solidFill>
              <a:latin typeface="Helvetica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10851FC-3575-19E8-ED12-73702C33FEA9}"/>
              </a:ext>
            </a:extLst>
          </p:cNvPr>
          <p:cNvGrpSpPr/>
          <p:nvPr/>
        </p:nvGrpSpPr>
        <p:grpSpPr>
          <a:xfrm>
            <a:off x="3892429" y="4313330"/>
            <a:ext cx="3901576" cy="1246454"/>
            <a:chOff x="3878128" y="4357674"/>
            <a:chExt cx="3901576" cy="1246454"/>
          </a:xfrm>
        </p:grpSpPr>
        <p:pic>
          <p:nvPicPr>
            <p:cNvPr id="4" name="Picture 3" descr="Logo, company name&#10;&#10;Description automatically generated">
              <a:extLst>
                <a:ext uri="{FF2B5EF4-FFF2-40B4-BE49-F238E27FC236}">
                  <a16:creationId xmlns:a16="http://schemas.microsoft.com/office/drawing/2014/main" id="{755D6190-48D1-5CE6-7905-9BB3A0B387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8069" t="38577" b="1"/>
            <a:stretch/>
          </p:blipFill>
          <p:spPr>
            <a:xfrm>
              <a:off x="3911118" y="4581832"/>
              <a:ext cx="1918017" cy="1022296"/>
            </a:xfrm>
            <a:prstGeom prst="rect">
              <a:avLst/>
            </a:prstGeom>
          </p:spPr>
        </p:pic>
        <p:pic>
          <p:nvPicPr>
            <p:cNvPr id="21" name="Picture 20" descr="A colorful logo with text&#10;&#10;AI-generated content may be incorrect.">
              <a:extLst>
                <a:ext uri="{FF2B5EF4-FFF2-40B4-BE49-F238E27FC236}">
                  <a16:creationId xmlns:a16="http://schemas.microsoft.com/office/drawing/2014/main" id="{8C8C85A7-0B81-24F2-AA6C-ED8959976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88" t="35525" r="16677" b="32323"/>
            <a:stretch/>
          </p:blipFill>
          <p:spPr>
            <a:xfrm>
              <a:off x="5754820" y="4581832"/>
              <a:ext cx="2024884" cy="88133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0AAC566-79D9-7290-6175-A8B245D44828}"/>
                </a:ext>
              </a:extLst>
            </p:cNvPr>
            <p:cNvSpPr txBox="1"/>
            <p:nvPr/>
          </p:nvSpPr>
          <p:spPr>
            <a:xfrm>
              <a:off x="5763155" y="4357674"/>
              <a:ext cx="191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+mj-lt"/>
                </a:rPr>
                <a:t>EMERGING</a:t>
              </a:r>
              <a:r>
                <a:rPr lang="en-GB" sz="1200" dirty="0">
                  <a:latin typeface="+mj-lt"/>
                </a:rPr>
                <a:t>LEADER</a:t>
              </a:r>
              <a:endParaRPr lang="en-GB" sz="1200" b="1" dirty="0">
                <a:latin typeface="+mj-lt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C13CF2F-037C-769E-8CD5-423D1C2F7C04}"/>
                </a:ext>
              </a:extLst>
            </p:cNvPr>
            <p:cNvSpPr txBox="1"/>
            <p:nvPr/>
          </p:nvSpPr>
          <p:spPr>
            <a:xfrm>
              <a:off x="3878128" y="4363778"/>
              <a:ext cx="1918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latin typeface="+mj-lt"/>
                </a:rPr>
                <a:t>INDUSTRY</a:t>
              </a:r>
              <a:r>
                <a:rPr lang="en-GB" sz="1200" dirty="0">
                  <a:latin typeface="+mj-lt"/>
                </a:rPr>
                <a:t>LEADER</a:t>
              </a:r>
              <a:endParaRPr lang="en-GB" sz="1200" b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1171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8094839-9469-177A-B8A2-346475A11EB9}"/>
              </a:ext>
            </a:extLst>
          </p:cNvPr>
          <p:cNvSpPr txBox="1">
            <a:spLocks/>
          </p:cNvSpPr>
          <p:nvPr/>
        </p:nvSpPr>
        <p:spPr>
          <a:xfrm>
            <a:off x="2525201" y="1924957"/>
            <a:ext cx="3799399" cy="15521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3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GEO’s 24TH</a:t>
            </a:r>
            <a:br>
              <a:rPr lang="en-US" sz="3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3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EDINBURGH</a:t>
            </a:r>
            <a:br>
              <a:rPr lang="en-US" sz="33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3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CONFERENCE</a:t>
            </a:r>
            <a:br>
              <a:rPr lang="en-US" sz="3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</a:t>
            </a:r>
            <a:endParaRPr lang="en-US" sz="3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7F85772-CA24-6E6C-1F2B-7227AFE0F596}"/>
              </a:ext>
            </a:extLst>
          </p:cNvPr>
          <p:cNvSpPr txBox="1">
            <a:spLocks/>
          </p:cNvSpPr>
          <p:nvPr/>
        </p:nvSpPr>
        <p:spPr>
          <a:xfrm>
            <a:off x="2525200" y="3540139"/>
            <a:ext cx="3799399" cy="15521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5000"/>
              </a:lnSpc>
            </a:pPr>
            <a: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JOIN US AT OUR</a:t>
            </a:r>
            <a:b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24TH ANNUAL</a:t>
            </a:r>
            <a:b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3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CONFERENCE</a:t>
            </a:r>
            <a:endParaRPr lang="en-US" sz="23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 descr="A bridge over water with buildings and text&#10;&#10;Description automatically generated">
            <a:extLst>
              <a:ext uri="{FF2B5EF4-FFF2-40B4-BE49-F238E27FC236}">
                <a16:creationId xmlns:a16="http://schemas.microsoft.com/office/drawing/2014/main" id="{AC7376E2-1B65-D760-1CC4-194533B86F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185525"/>
            <a:ext cx="6666081" cy="6645649"/>
          </a:xfrm>
          <a:prstGeom prst="rect">
            <a:avLst/>
          </a:prstGeom>
        </p:spPr>
      </p:pic>
      <p:pic>
        <p:nvPicPr>
          <p:cNvPr id="3" name="Picture 2" descr="A calendar with a date and text&#10;&#10;Description automatically generated">
            <a:extLst>
              <a:ext uri="{FF2B5EF4-FFF2-40B4-BE49-F238E27FC236}">
                <a16:creationId xmlns:a16="http://schemas.microsoft.com/office/drawing/2014/main" id="{8D3FE2EA-1250-487A-FF54-B0DEEC8D6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722" y="43955"/>
            <a:ext cx="1790065" cy="1828165"/>
          </a:xfrm>
          <a:prstGeom prst="rect">
            <a:avLst/>
          </a:prstGeom>
        </p:spPr>
      </p:pic>
      <p:pic>
        <p:nvPicPr>
          <p:cNvPr id="4" name="Picture 3" descr="A black and white logo with a star&#10;&#10;Description automatically generated">
            <a:extLst>
              <a:ext uri="{FF2B5EF4-FFF2-40B4-BE49-F238E27FC236}">
                <a16:creationId xmlns:a16="http://schemas.microsoft.com/office/drawing/2014/main" id="{928C66F1-594C-32F5-3482-1EFB110D7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309" y="2067400"/>
            <a:ext cx="1694815" cy="1847215"/>
          </a:xfrm>
          <a:prstGeom prst="rect">
            <a:avLst/>
          </a:prstGeom>
        </p:spPr>
      </p:pic>
      <p:pic>
        <p:nvPicPr>
          <p:cNvPr id="6" name="Picture 5" descr="A group of people with a speech bubble&#10;&#10;Description automatically generated">
            <a:extLst>
              <a:ext uri="{FF2B5EF4-FFF2-40B4-BE49-F238E27FC236}">
                <a16:creationId xmlns:a16="http://schemas.microsoft.com/office/drawing/2014/main" id="{0FFFF591-6EBB-BD32-DA35-5A05B5656E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299" y="2010250"/>
            <a:ext cx="1837690" cy="1904365"/>
          </a:xfrm>
          <a:prstGeom prst="rect">
            <a:avLst/>
          </a:prstGeom>
        </p:spPr>
      </p:pic>
      <p:pic>
        <p:nvPicPr>
          <p:cNvPr id="8" name="Picture 7" descr="A black and white sign with a hat&#10;&#10;Description automatically generated">
            <a:extLst>
              <a:ext uri="{FF2B5EF4-FFF2-40B4-BE49-F238E27FC236}">
                <a16:creationId xmlns:a16="http://schemas.microsoft.com/office/drawing/2014/main" id="{92D0081C-EB81-6AF8-7E12-8DFA559086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519" y="-1"/>
            <a:ext cx="1683143" cy="1924957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35697B9D-94B6-7266-32ED-7D8B1ADFB3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138" y="3914615"/>
            <a:ext cx="1951990" cy="2152015"/>
          </a:xfrm>
          <a:prstGeom prst="rect">
            <a:avLst/>
          </a:prstGeom>
        </p:spPr>
      </p:pic>
      <p:pic>
        <p:nvPicPr>
          <p:cNvPr id="10" name="Picture 9" descr="A group of people in a pyramid&#10;&#10;Description automatically generated">
            <a:extLst>
              <a:ext uri="{FF2B5EF4-FFF2-40B4-BE49-F238E27FC236}">
                <a16:creationId xmlns:a16="http://schemas.microsoft.com/office/drawing/2014/main" id="{4AD369C0-09B0-2FA9-9348-6398B1CDAA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299" y="3914615"/>
            <a:ext cx="2247265" cy="20281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9A92010-7238-BF0C-25E0-8B6DEED434C4}"/>
              </a:ext>
            </a:extLst>
          </p:cNvPr>
          <p:cNvSpPr/>
          <p:nvPr/>
        </p:nvSpPr>
        <p:spPr>
          <a:xfrm>
            <a:off x="6624537" y="6229621"/>
            <a:ext cx="5567464" cy="62865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GB" sz="1800" b="1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REGISTRATION IS OPEN! </a:t>
            </a:r>
            <a:br>
              <a:rPr lang="en-GB" sz="1200" kern="100" dirty="0"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GB" sz="1400" b="1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VISIT GLOBALEQUITY.ORG/EVENTS/PRAGUE-2025</a:t>
            </a:r>
            <a:endParaRPr lang="en-GB" sz="1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319462"/>
      </p:ext>
    </p:extLst>
  </p:cSld>
  <p:clrMapOvr>
    <a:masterClrMapping/>
  </p:clrMapOvr>
  <p:transition spd="med" advClick="0" advTm="11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059726-5037-4EE5-DD78-454974F448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87953-02AC-1D1A-9A71-D72018D224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805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5236E1-0347-2314-5F13-1FD8BB490C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Add your content slides from this point forward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5335B-D090-DC18-D07C-44B28706DA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23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76C2A3-765D-7C6D-62A5-D960FD31C6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THANK YOU FOR ATTENDING</a:t>
            </a:r>
          </a:p>
        </p:txBody>
      </p:sp>
    </p:spTree>
    <p:extLst>
      <p:ext uri="{BB962C8B-B14F-4D97-AF65-F5344CB8AC3E}">
        <p14:creationId xmlns:p14="http://schemas.microsoft.com/office/powerpoint/2010/main" val="165409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NORTHERN CALIFORNIA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52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sky, outdoor, factory, building&#10;&#10;Description automatically generated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GREATER CHINA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48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DACH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831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331" y="2568767"/>
            <a:ext cx="5524349" cy="1017395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FRANCE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Placeholder 6" descr="A city skyline with lights reflecting on water&#10;&#10;Description automatically generated">
            <a:extLst>
              <a:ext uri="{FF2B5EF4-FFF2-40B4-BE49-F238E27FC236}">
                <a16:creationId xmlns:a16="http://schemas.microsoft.com/office/drawing/2014/main" id="{421EAA10-6917-D0CF-4BCD-D7E7AE7AA2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92" t="-137" r="36563" b="137"/>
          <a:stretch/>
        </p:blipFill>
        <p:spPr>
          <a:xfrm>
            <a:off x="-1195" y="-1282"/>
            <a:ext cx="6542775" cy="6860571"/>
          </a:xfrm>
        </p:spPr>
      </p:pic>
    </p:spTree>
    <p:extLst>
      <p:ext uri="{BB962C8B-B14F-4D97-AF65-F5344CB8AC3E}">
        <p14:creationId xmlns:p14="http://schemas.microsoft.com/office/powerpoint/2010/main" val="1495211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C6E23-9B0C-4F84-F19E-1ED8D8479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2304B7-CF28-032D-D2BE-F4E291E3C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331" y="2568767"/>
            <a:ext cx="5524349" cy="1017395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en-US" dirty="0">
                <a:latin typeface="Century Gothic"/>
              </a:rPr>
              <a:t>WELCOME TO THE INDIA 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0F1B6A5-4CF9-21FD-477D-A6CA33EA64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837F01-7AE8-9A62-E7D4-5E9CFA685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D5CB573-32CE-F0F9-14C2-31EDAC0F7A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3276" r="23276"/>
          <a:stretch/>
        </p:blipFill>
        <p:spPr>
          <a:xfrm>
            <a:off x="-1195" y="-1282"/>
            <a:ext cx="6542775" cy="6860571"/>
          </a:xfrm>
        </p:spPr>
      </p:pic>
    </p:spTree>
    <p:extLst>
      <p:ext uri="{BB962C8B-B14F-4D97-AF65-F5344CB8AC3E}">
        <p14:creationId xmlns:p14="http://schemas.microsoft.com/office/powerpoint/2010/main" val="1835097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ISRAEL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9615" y="3429000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6183" y="3713236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972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E45C5F4-7470-EB7D-6212-6DD6D06E88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75767C-5888-71A2-D59D-FA74E9670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WELCOME TO THE MELBOURNE CHAPTER MEETING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102B70-B412-E998-9270-FC150A74C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331" y="3813279"/>
            <a:ext cx="5331484" cy="286220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9F555-5F79-1D0D-17D4-5A6B1964B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22899" y="4097515"/>
            <a:ext cx="5331484" cy="86426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460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F28CC"/>
      </a:accent1>
      <a:accent2>
        <a:srgbClr val="090C37"/>
      </a:accent2>
      <a:accent3>
        <a:srgbClr val="00000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28">
      <a:majorFont>
        <a:latin typeface="Century Gothic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6524</TotalTime>
  <Words>865</Words>
  <Application>Microsoft Office PowerPoint</Application>
  <PresentationFormat>Widescreen</PresentationFormat>
  <Paragraphs>133</Paragraphs>
  <Slides>25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Helvetica</vt:lpstr>
      <vt:lpstr>Wingdings</vt:lpstr>
      <vt:lpstr>Arial</vt:lpstr>
      <vt:lpstr>Verdana</vt:lpstr>
      <vt:lpstr>Century Gothic</vt:lpstr>
      <vt:lpstr>Aptos</vt:lpstr>
      <vt:lpstr>Office Theme</vt:lpstr>
      <vt:lpstr>PowerPoint Presentation</vt:lpstr>
      <vt:lpstr>WELCOME TO THE BOSTON CHAPTER MEETING</vt:lpstr>
      <vt:lpstr>WELCOME TO THE NORTHERN CALIFORNIA CHAPTER MEETING</vt:lpstr>
      <vt:lpstr>WELCOME TO THE GREATER CHINA CHAPTER MEETING</vt:lpstr>
      <vt:lpstr>WELCOME TO THE DACH CHAPTER MEETING</vt:lpstr>
      <vt:lpstr>WELCOME TO THE FRANCE CHAPTER MEETING</vt:lpstr>
      <vt:lpstr>WELCOME TO THE INDIA CHAPTER MEETING</vt:lpstr>
      <vt:lpstr>WELCOME TO THE ISRAEL CHAPTER MEETING</vt:lpstr>
      <vt:lpstr>WELCOME TO THE MELBOURNE CHAPTER MEETING</vt:lpstr>
      <vt:lpstr>WELCOME TO THE NEW YORK CHAPTER MEETING</vt:lpstr>
      <vt:lpstr>WELCOME TO THE SWISS ROMANDIE CHAPTER MEETING</vt:lpstr>
      <vt:lpstr>WELCOME TO THE SYDNEY CHAPTER MEETING</vt:lpstr>
      <vt:lpstr>WELCOME TO THE TORONTO CHAPTER MEETING</vt:lpstr>
      <vt:lpstr>WELCOME TO THE UK AND CHANNEL ISLANDS CHAPTER MEETING</vt:lpstr>
      <vt:lpstr>WELCOME TO THE TEXAS CHAPTER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Asraful Alam</dc:creator>
  <cp:lastModifiedBy>Kate Scorer</cp:lastModifiedBy>
  <cp:revision>104</cp:revision>
  <cp:lastPrinted>2023-05-08T12:38:51Z</cp:lastPrinted>
  <dcterms:created xsi:type="dcterms:W3CDTF">2023-02-25T02:40:37Z</dcterms:created>
  <dcterms:modified xsi:type="dcterms:W3CDTF">2025-02-11T09:16:13Z</dcterms:modified>
</cp:coreProperties>
</file>